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3" r:id="rId1"/>
  </p:sldMasterIdLst>
  <p:notesMasterIdLst>
    <p:notesMasterId r:id="rId30"/>
  </p:notesMasterIdLst>
  <p:handoutMasterIdLst>
    <p:handoutMasterId r:id="rId31"/>
  </p:handoutMasterIdLst>
  <p:sldIdLst>
    <p:sldId id="258" r:id="rId2"/>
    <p:sldId id="317" r:id="rId3"/>
    <p:sldId id="301" r:id="rId4"/>
    <p:sldId id="374" r:id="rId5"/>
    <p:sldId id="364" r:id="rId6"/>
    <p:sldId id="369" r:id="rId7"/>
    <p:sldId id="370" r:id="rId8"/>
    <p:sldId id="371" r:id="rId9"/>
    <p:sldId id="372" r:id="rId10"/>
    <p:sldId id="373" r:id="rId11"/>
    <p:sldId id="368" r:id="rId12"/>
    <p:sldId id="285" r:id="rId13"/>
    <p:sldId id="286" r:id="rId14"/>
    <p:sldId id="287" r:id="rId15"/>
    <p:sldId id="318" r:id="rId16"/>
    <p:sldId id="295" r:id="rId17"/>
    <p:sldId id="321" r:id="rId18"/>
    <p:sldId id="348" r:id="rId19"/>
    <p:sldId id="347" r:id="rId20"/>
    <p:sldId id="375" r:id="rId21"/>
    <p:sldId id="379" r:id="rId22"/>
    <p:sldId id="360" r:id="rId23"/>
    <p:sldId id="359" r:id="rId24"/>
    <p:sldId id="361" r:id="rId25"/>
    <p:sldId id="376" r:id="rId26"/>
    <p:sldId id="380" r:id="rId27"/>
    <p:sldId id="346" r:id="rId28"/>
    <p:sldId id="294" r:id="rId29"/>
  </p:sldIdLst>
  <p:sldSz cx="12192000" cy="6858000"/>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D1D9E1"/>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529" autoAdjust="0"/>
    <p:restoredTop sz="88303" autoAdjust="0"/>
  </p:normalViewPr>
  <p:slideViewPr>
    <p:cSldViewPr snapToGrid="0">
      <p:cViewPr varScale="1">
        <p:scale>
          <a:sx n="83" d="100"/>
          <a:sy n="83" d="100"/>
        </p:scale>
        <p:origin x="1074" y="96"/>
      </p:cViewPr>
      <p:guideLst>
        <p:guide orient="horz" pos="2160"/>
        <p:guide pos="3840"/>
      </p:guideLst>
    </p:cSldViewPr>
  </p:slideViewPr>
  <p:notesTextViewPr>
    <p:cViewPr>
      <p:scale>
        <a:sx n="3" d="2"/>
        <a:sy n="3" d="2"/>
      </p:scale>
      <p:origin x="0" y="0"/>
    </p:cViewPr>
  </p:notesTextViewPr>
  <p:notesViewPr>
    <p:cSldViewPr snapToGrid="0">
      <p:cViewPr varScale="1">
        <p:scale>
          <a:sx n="69" d="100"/>
          <a:sy n="69" d="100"/>
        </p:scale>
        <p:origin x="2568" y="2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04FB5F8-D0DF-4641-AAA2-A640E5DDC282}" type="doc">
      <dgm:prSet loTypeId="urn:microsoft.com/office/officeart/2005/8/layout/StepDownProcess" loCatId="process" qsTypeId="urn:microsoft.com/office/officeart/2005/8/quickstyle/simple1" qsCatId="simple" csTypeId="urn:microsoft.com/office/officeart/2005/8/colors/colorful4" csCatId="colorful" phldr="1"/>
      <dgm:spPr/>
    </dgm:pt>
    <dgm:pt modelId="{F2E69EE9-F862-4D2F-8846-44DD4D3B223B}">
      <dgm:prSet phldrT="[Text]"/>
      <dgm:spPr/>
      <dgm:t>
        <a:bodyPr/>
        <a:lstStyle/>
        <a:p>
          <a:r>
            <a:rPr lang="en-US" dirty="0"/>
            <a:t>Design</a:t>
          </a:r>
        </a:p>
      </dgm:t>
    </dgm:pt>
    <dgm:pt modelId="{79AE4E17-E004-4372-9838-6D4C2E25CDDB}" type="parTrans" cxnId="{D5916FBE-3A56-4C04-AFD0-31CE9F06A9CD}">
      <dgm:prSet/>
      <dgm:spPr/>
      <dgm:t>
        <a:bodyPr/>
        <a:lstStyle/>
        <a:p>
          <a:endParaRPr lang="en-US"/>
        </a:p>
      </dgm:t>
    </dgm:pt>
    <dgm:pt modelId="{D39D8735-24FA-4126-8034-84D7399D22D4}" type="sibTrans" cxnId="{D5916FBE-3A56-4C04-AFD0-31CE9F06A9CD}">
      <dgm:prSet/>
      <dgm:spPr/>
      <dgm:t>
        <a:bodyPr/>
        <a:lstStyle/>
        <a:p>
          <a:endParaRPr lang="en-US"/>
        </a:p>
      </dgm:t>
    </dgm:pt>
    <dgm:pt modelId="{B0B9E8D3-F5E9-4965-A466-6E1AA82CEF2C}">
      <dgm:prSet phldrT="[Text]"/>
      <dgm:spPr/>
      <dgm:t>
        <a:bodyPr/>
        <a:lstStyle/>
        <a:p>
          <a:r>
            <a:rPr lang="en-US" dirty="0"/>
            <a:t>Bid/Award</a:t>
          </a:r>
        </a:p>
      </dgm:t>
    </dgm:pt>
    <dgm:pt modelId="{95088818-A705-4ABB-B37C-DCAF9BE74EFD}" type="parTrans" cxnId="{EF967021-BF09-41B8-BBA2-0B0DE3320146}">
      <dgm:prSet/>
      <dgm:spPr/>
      <dgm:t>
        <a:bodyPr/>
        <a:lstStyle/>
        <a:p>
          <a:endParaRPr lang="en-US"/>
        </a:p>
      </dgm:t>
    </dgm:pt>
    <dgm:pt modelId="{850BBFA8-47DA-4955-99E6-83948E6B0D96}" type="sibTrans" cxnId="{EF967021-BF09-41B8-BBA2-0B0DE3320146}">
      <dgm:prSet/>
      <dgm:spPr/>
      <dgm:t>
        <a:bodyPr/>
        <a:lstStyle/>
        <a:p>
          <a:endParaRPr lang="en-US"/>
        </a:p>
      </dgm:t>
    </dgm:pt>
    <dgm:pt modelId="{BC6279DA-E142-4739-853C-2BED60D2558D}">
      <dgm:prSet phldrT="[Text]"/>
      <dgm:spPr/>
      <dgm:t>
        <a:bodyPr/>
        <a:lstStyle/>
        <a:p>
          <a:r>
            <a:rPr lang="en-US" dirty="0"/>
            <a:t>Construction</a:t>
          </a:r>
        </a:p>
      </dgm:t>
    </dgm:pt>
    <dgm:pt modelId="{C2858117-1494-41BF-939A-E47DCCFC7150}" type="parTrans" cxnId="{3186FDEF-8A14-40BA-A070-4C9F8D412F17}">
      <dgm:prSet/>
      <dgm:spPr/>
      <dgm:t>
        <a:bodyPr/>
        <a:lstStyle/>
        <a:p>
          <a:endParaRPr lang="en-US"/>
        </a:p>
      </dgm:t>
    </dgm:pt>
    <dgm:pt modelId="{CD0BD9C4-F166-435D-A811-7F1C22D14210}" type="sibTrans" cxnId="{3186FDEF-8A14-40BA-A070-4C9F8D412F17}">
      <dgm:prSet/>
      <dgm:spPr/>
      <dgm:t>
        <a:bodyPr/>
        <a:lstStyle/>
        <a:p>
          <a:endParaRPr lang="en-US"/>
        </a:p>
      </dgm:t>
    </dgm:pt>
    <dgm:pt modelId="{26CB27C5-5C5F-40D2-B661-3D6B59F3C118}" type="pres">
      <dgm:prSet presAssocID="{C04FB5F8-D0DF-4641-AAA2-A640E5DDC282}" presName="rootnode" presStyleCnt="0">
        <dgm:presLayoutVars>
          <dgm:chMax/>
          <dgm:chPref/>
          <dgm:dir/>
          <dgm:animLvl val="lvl"/>
        </dgm:presLayoutVars>
      </dgm:prSet>
      <dgm:spPr/>
    </dgm:pt>
    <dgm:pt modelId="{B8B063F7-0BF1-496A-A04D-F00365E7E850}" type="pres">
      <dgm:prSet presAssocID="{F2E69EE9-F862-4D2F-8846-44DD4D3B223B}" presName="composite" presStyleCnt="0"/>
      <dgm:spPr/>
    </dgm:pt>
    <dgm:pt modelId="{6CE1CEF7-60B3-444B-BADD-10BB9C180C11}" type="pres">
      <dgm:prSet presAssocID="{F2E69EE9-F862-4D2F-8846-44DD4D3B223B}" presName="bentUpArrow1" presStyleLbl="alignImgPlace1" presStyleIdx="0" presStyleCnt="2"/>
      <dgm:spPr/>
    </dgm:pt>
    <dgm:pt modelId="{4B67AD9F-6950-4EB1-A217-FC4E15459576}" type="pres">
      <dgm:prSet presAssocID="{F2E69EE9-F862-4D2F-8846-44DD4D3B223B}" presName="ParentText" presStyleLbl="node1" presStyleIdx="0" presStyleCnt="3">
        <dgm:presLayoutVars>
          <dgm:chMax val="1"/>
          <dgm:chPref val="1"/>
          <dgm:bulletEnabled val="1"/>
        </dgm:presLayoutVars>
      </dgm:prSet>
      <dgm:spPr/>
    </dgm:pt>
    <dgm:pt modelId="{F1729F2C-307C-4E37-994A-4F15B7C2444C}" type="pres">
      <dgm:prSet presAssocID="{F2E69EE9-F862-4D2F-8846-44DD4D3B223B}" presName="ChildText" presStyleLbl="revTx" presStyleIdx="0" presStyleCnt="2">
        <dgm:presLayoutVars>
          <dgm:chMax val="0"/>
          <dgm:chPref val="0"/>
          <dgm:bulletEnabled val="1"/>
        </dgm:presLayoutVars>
      </dgm:prSet>
      <dgm:spPr/>
    </dgm:pt>
    <dgm:pt modelId="{AC17949B-64A3-4BF3-BB05-4FA32367CDC0}" type="pres">
      <dgm:prSet presAssocID="{D39D8735-24FA-4126-8034-84D7399D22D4}" presName="sibTrans" presStyleCnt="0"/>
      <dgm:spPr/>
    </dgm:pt>
    <dgm:pt modelId="{EFED4548-CAE5-4931-9091-2C7DAAC79A29}" type="pres">
      <dgm:prSet presAssocID="{B0B9E8D3-F5E9-4965-A466-6E1AA82CEF2C}" presName="composite" presStyleCnt="0"/>
      <dgm:spPr/>
    </dgm:pt>
    <dgm:pt modelId="{40D45113-79CA-45DB-9EEA-A5C94E57C758}" type="pres">
      <dgm:prSet presAssocID="{B0B9E8D3-F5E9-4965-A466-6E1AA82CEF2C}" presName="bentUpArrow1" presStyleLbl="alignImgPlace1" presStyleIdx="1" presStyleCnt="2"/>
      <dgm:spPr/>
    </dgm:pt>
    <dgm:pt modelId="{C0513D9B-BAA3-4497-B31B-5115576935CB}" type="pres">
      <dgm:prSet presAssocID="{B0B9E8D3-F5E9-4965-A466-6E1AA82CEF2C}" presName="ParentText" presStyleLbl="node1" presStyleIdx="1" presStyleCnt="3">
        <dgm:presLayoutVars>
          <dgm:chMax val="1"/>
          <dgm:chPref val="1"/>
          <dgm:bulletEnabled val="1"/>
        </dgm:presLayoutVars>
      </dgm:prSet>
      <dgm:spPr/>
    </dgm:pt>
    <dgm:pt modelId="{563C5537-F420-4ABA-8D7F-ECBDC179A35E}" type="pres">
      <dgm:prSet presAssocID="{B0B9E8D3-F5E9-4965-A466-6E1AA82CEF2C}" presName="ChildText" presStyleLbl="revTx" presStyleIdx="1" presStyleCnt="2">
        <dgm:presLayoutVars>
          <dgm:chMax val="0"/>
          <dgm:chPref val="0"/>
          <dgm:bulletEnabled val="1"/>
        </dgm:presLayoutVars>
      </dgm:prSet>
      <dgm:spPr/>
    </dgm:pt>
    <dgm:pt modelId="{6D4EBD0A-67BB-44F3-88DF-EBFA95BB10AA}" type="pres">
      <dgm:prSet presAssocID="{850BBFA8-47DA-4955-99E6-83948E6B0D96}" presName="sibTrans" presStyleCnt="0"/>
      <dgm:spPr/>
    </dgm:pt>
    <dgm:pt modelId="{0FFECCAA-A37D-4E9E-87A7-6F33ABA62D64}" type="pres">
      <dgm:prSet presAssocID="{BC6279DA-E142-4739-853C-2BED60D2558D}" presName="composite" presStyleCnt="0"/>
      <dgm:spPr/>
    </dgm:pt>
    <dgm:pt modelId="{003599AA-DE6E-4E03-9C63-27FE94202D8F}" type="pres">
      <dgm:prSet presAssocID="{BC6279DA-E142-4739-853C-2BED60D2558D}" presName="ParentText" presStyleLbl="node1" presStyleIdx="2" presStyleCnt="3">
        <dgm:presLayoutVars>
          <dgm:chMax val="1"/>
          <dgm:chPref val="1"/>
          <dgm:bulletEnabled val="1"/>
        </dgm:presLayoutVars>
      </dgm:prSet>
      <dgm:spPr/>
    </dgm:pt>
  </dgm:ptLst>
  <dgm:cxnLst>
    <dgm:cxn modelId="{4C717908-B7D0-4694-9033-26C54798A893}" type="presOf" srcId="{F2E69EE9-F862-4D2F-8846-44DD4D3B223B}" destId="{4B67AD9F-6950-4EB1-A217-FC4E15459576}" srcOrd="0" destOrd="0" presId="urn:microsoft.com/office/officeart/2005/8/layout/StepDownProcess"/>
    <dgm:cxn modelId="{EF967021-BF09-41B8-BBA2-0B0DE3320146}" srcId="{C04FB5F8-D0DF-4641-AAA2-A640E5DDC282}" destId="{B0B9E8D3-F5E9-4965-A466-6E1AA82CEF2C}" srcOrd="1" destOrd="0" parTransId="{95088818-A705-4ABB-B37C-DCAF9BE74EFD}" sibTransId="{850BBFA8-47DA-4955-99E6-83948E6B0D96}"/>
    <dgm:cxn modelId="{AB57D84F-4E7D-465B-9D16-04C40389B385}" type="presOf" srcId="{B0B9E8D3-F5E9-4965-A466-6E1AA82CEF2C}" destId="{C0513D9B-BAA3-4497-B31B-5115576935CB}" srcOrd="0" destOrd="0" presId="urn:microsoft.com/office/officeart/2005/8/layout/StepDownProcess"/>
    <dgm:cxn modelId="{2316DAB9-4B0D-47EE-B23A-3F2C220F8687}" type="presOf" srcId="{BC6279DA-E142-4739-853C-2BED60D2558D}" destId="{003599AA-DE6E-4E03-9C63-27FE94202D8F}" srcOrd="0" destOrd="0" presId="urn:microsoft.com/office/officeart/2005/8/layout/StepDownProcess"/>
    <dgm:cxn modelId="{D5916FBE-3A56-4C04-AFD0-31CE9F06A9CD}" srcId="{C04FB5F8-D0DF-4641-AAA2-A640E5DDC282}" destId="{F2E69EE9-F862-4D2F-8846-44DD4D3B223B}" srcOrd="0" destOrd="0" parTransId="{79AE4E17-E004-4372-9838-6D4C2E25CDDB}" sibTransId="{D39D8735-24FA-4126-8034-84D7399D22D4}"/>
    <dgm:cxn modelId="{AAA357D9-ED70-41FF-977F-B0C294E72609}" type="presOf" srcId="{C04FB5F8-D0DF-4641-AAA2-A640E5DDC282}" destId="{26CB27C5-5C5F-40D2-B661-3D6B59F3C118}" srcOrd="0" destOrd="0" presId="urn:microsoft.com/office/officeart/2005/8/layout/StepDownProcess"/>
    <dgm:cxn modelId="{3186FDEF-8A14-40BA-A070-4C9F8D412F17}" srcId="{C04FB5F8-D0DF-4641-AAA2-A640E5DDC282}" destId="{BC6279DA-E142-4739-853C-2BED60D2558D}" srcOrd="2" destOrd="0" parTransId="{C2858117-1494-41BF-939A-E47DCCFC7150}" sibTransId="{CD0BD9C4-F166-435D-A811-7F1C22D14210}"/>
    <dgm:cxn modelId="{33D8C015-D779-4C94-BE29-E8B8C21EEDAB}" type="presParOf" srcId="{26CB27C5-5C5F-40D2-B661-3D6B59F3C118}" destId="{B8B063F7-0BF1-496A-A04D-F00365E7E850}" srcOrd="0" destOrd="0" presId="urn:microsoft.com/office/officeart/2005/8/layout/StepDownProcess"/>
    <dgm:cxn modelId="{998E7128-34EB-49D5-8DDE-0640887670AC}" type="presParOf" srcId="{B8B063F7-0BF1-496A-A04D-F00365E7E850}" destId="{6CE1CEF7-60B3-444B-BADD-10BB9C180C11}" srcOrd="0" destOrd="0" presId="urn:microsoft.com/office/officeart/2005/8/layout/StepDownProcess"/>
    <dgm:cxn modelId="{6DE7C4A2-D1BC-4020-A1F0-C90CF3A4ED28}" type="presParOf" srcId="{B8B063F7-0BF1-496A-A04D-F00365E7E850}" destId="{4B67AD9F-6950-4EB1-A217-FC4E15459576}" srcOrd="1" destOrd="0" presId="urn:microsoft.com/office/officeart/2005/8/layout/StepDownProcess"/>
    <dgm:cxn modelId="{1E0E616D-36F2-4DE1-9332-C4D613A58E8C}" type="presParOf" srcId="{B8B063F7-0BF1-496A-A04D-F00365E7E850}" destId="{F1729F2C-307C-4E37-994A-4F15B7C2444C}" srcOrd="2" destOrd="0" presId="urn:microsoft.com/office/officeart/2005/8/layout/StepDownProcess"/>
    <dgm:cxn modelId="{2C76B985-4457-413E-A67C-1D31F8A063BF}" type="presParOf" srcId="{26CB27C5-5C5F-40D2-B661-3D6B59F3C118}" destId="{AC17949B-64A3-4BF3-BB05-4FA32367CDC0}" srcOrd="1" destOrd="0" presId="urn:microsoft.com/office/officeart/2005/8/layout/StepDownProcess"/>
    <dgm:cxn modelId="{E391E270-C76B-4B98-B6DE-37AB4723DF2C}" type="presParOf" srcId="{26CB27C5-5C5F-40D2-B661-3D6B59F3C118}" destId="{EFED4548-CAE5-4931-9091-2C7DAAC79A29}" srcOrd="2" destOrd="0" presId="urn:microsoft.com/office/officeart/2005/8/layout/StepDownProcess"/>
    <dgm:cxn modelId="{ED223B8A-6390-4B1C-A6B9-839EB88ED78F}" type="presParOf" srcId="{EFED4548-CAE5-4931-9091-2C7DAAC79A29}" destId="{40D45113-79CA-45DB-9EEA-A5C94E57C758}" srcOrd="0" destOrd="0" presId="urn:microsoft.com/office/officeart/2005/8/layout/StepDownProcess"/>
    <dgm:cxn modelId="{2BDFE498-CD18-47DC-BCFE-09D7A1D44A5D}" type="presParOf" srcId="{EFED4548-CAE5-4931-9091-2C7DAAC79A29}" destId="{C0513D9B-BAA3-4497-B31B-5115576935CB}" srcOrd="1" destOrd="0" presId="urn:microsoft.com/office/officeart/2005/8/layout/StepDownProcess"/>
    <dgm:cxn modelId="{FC2CDB6E-9F68-4C97-9876-9B953513749C}" type="presParOf" srcId="{EFED4548-CAE5-4931-9091-2C7DAAC79A29}" destId="{563C5537-F420-4ABA-8D7F-ECBDC179A35E}" srcOrd="2" destOrd="0" presId="urn:microsoft.com/office/officeart/2005/8/layout/StepDownProcess"/>
    <dgm:cxn modelId="{7DC13D3B-3DE5-4955-A41C-6BC6AE616E3F}" type="presParOf" srcId="{26CB27C5-5C5F-40D2-B661-3D6B59F3C118}" destId="{6D4EBD0A-67BB-44F3-88DF-EBFA95BB10AA}" srcOrd="3" destOrd="0" presId="urn:microsoft.com/office/officeart/2005/8/layout/StepDownProcess"/>
    <dgm:cxn modelId="{B5D68285-2EB0-4D88-BFFE-2EF6A5611D95}" type="presParOf" srcId="{26CB27C5-5C5F-40D2-B661-3D6B59F3C118}" destId="{0FFECCAA-A37D-4E9E-87A7-6F33ABA62D64}" srcOrd="4" destOrd="0" presId="urn:microsoft.com/office/officeart/2005/8/layout/StepDownProcess"/>
    <dgm:cxn modelId="{E965364D-AC08-4B10-AA4D-72DF919AFFBB}" type="presParOf" srcId="{0FFECCAA-A37D-4E9E-87A7-6F33ABA62D64}" destId="{003599AA-DE6E-4E03-9C63-27FE94202D8F}" srcOrd="0"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E1CEF7-60B3-444B-BADD-10BB9C180C11}">
      <dsp:nvSpPr>
        <dsp:cNvPr id="0" name=""/>
        <dsp:cNvSpPr/>
      </dsp:nvSpPr>
      <dsp:spPr>
        <a:xfrm rot="5400000">
          <a:off x="1245760" y="1887595"/>
          <a:ext cx="1669415" cy="1900570"/>
        </a:xfrm>
        <a:prstGeom prst="bentUpArrow">
          <a:avLst>
            <a:gd name="adj1" fmla="val 32840"/>
            <a:gd name="adj2" fmla="val 25000"/>
            <a:gd name="adj3" fmla="val 35780"/>
          </a:avLst>
        </a:prstGeom>
        <a:solidFill>
          <a:schemeClr val="accent4">
            <a:tint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B67AD9F-6950-4EB1-A217-FC4E15459576}">
      <dsp:nvSpPr>
        <dsp:cNvPr id="0" name=""/>
        <dsp:cNvSpPr/>
      </dsp:nvSpPr>
      <dsp:spPr>
        <a:xfrm>
          <a:off x="803467" y="37014"/>
          <a:ext cx="2810313" cy="1967128"/>
        </a:xfrm>
        <a:prstGeom prst="roundRect">
          <a:avLst>
            <a:gd name="adj" fmla="val 1667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dirty="0"/>
            <a:t>Design</a:t>
          </a:r>
        </a:p>
      </dsp:txBody>
      <dsp:txXfrm>
        <a:off x="899512" y="133059"/>
        <a:ext cx="2618223" cy="1775038"/>
      </dsp:txXfrm>
    </dsp:sp>
    <dsp:sp modelId="{F1729F2C-307C-4E37-994A-4F15B7C2444C}">
      <dsp:nvSpPr>
        <dsp:cNvPr id="0" name=""/>
        <dsp:cNvSpPr/>
      </dsp:nvSpPr>
      <dsp:spPr>
        <a:xfrm>
          <a:off x="3613780" y="224625"/>
          <a:ext cx="2043954" cy="1589919"/>
        </a:xfrm>
        <a:prstGeom prst="rect">
          <a:avLst/>
        </a:prstGeom>
        <a:noFill/>
        <a:ln>
          <a:noFill/>
        </a:ln>
        <a:effectLst/>
      </dsp:spPr>
      <dsp:style>
        <a:lnRef idx="0">
          <a:scrgbClr r="0" g="0" b="0"/>
        </a:lnRef>
        <a:fillRef idx="0">
          <a:scrgbClr r="0" g="0" b="0"/>
        </a:fillRef>
        <a:effectRef idx="0">
          <a:scrgbClr r="0" g="0" b="0"/>
        </a:effectRef>
        <a:fontRef idx="minor"/>
      </dsp:style>
    </dsp:sp>
    <dsp:sp modelId="{40D45113-79CA-45DB-9EEA-A5C94E57C758}">
      <dsp:nvSpPr>
        <dsp:cNvPr id="0" name=""/>
        <dsp:cNvSpPr/>
      </dsp:nvSpPr>
      <dsp:spPr>
        <a:xfrm rot="5400000">
          <a:off x="3575809" y="4097329"/>
          <a:ext cx="1669415" cy="1900570"/>
        </a:xfrm>
        <a:prstGeom prst="bentUpArrow">
          <a:avLst>
            <a:gd name="adj1" fmla="val 32840"/>
            <a:gd name="adj2" fmla="val 25000"/>
            <a:gd name="adj3" fmla="val 35780"/>
          </a:avLst>
        </a:prstGeom>
        <a:solidFill>
          <a:schemeClr val="accent4">
            <a:tint val="50000"/>
            <a:hueOff val="-10703219"/>
            <a:satOff val="-4138"/>
            <a:lumOff val="790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0513D9B-BAA3-4497-B31B-5115576935CB}">
      <dsp:nvSpPr>
        <dsp:cNvPr id="0" name=""/>
        <dsp:cNvSpPr/>
      </dsp:nvSpPr>
      <dsp:spPr>
        <a:xfrm>
          <a:off x="3133515" y="2246748"/>
          <a:ext cx="2810313" cy="1967128"/>
        </a:xfrm>
        <a:prstGeom prst="roundRect">
          <a:avLst>
            <a:gd name="adj" fmla="val 16670"/>
          </a:avLst>
        </a:prstGeom>
        <a:solidFill>
          <a:schemeClr val="accent4">
            <a:hueOff val="-5189321"/>
            <a:satOff val="-24"/>
            <a:lumOff val="-725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dirty="0"/>
            <a:t>Bid/Award</a:t>
          </a:r>
        </a:p>
      </dsp:txBody>
      <dsp:txXfrm>
        <a:off x="3229560" y="2342793"/>
        <a:ext cx="2618223" cy="1775038"/>
      </dsp:txXfrm>
    </dsp:sp>
    <dsp:sp modelId="{563C5537-F420-4ABA-8D7F-ECBDC179A35E}">
      <dsp:nvSpPr>
        <dsp:cNvPr id="0" name=""/>
        <dsp:cNvSpPr/>
      </dsp:nvSpPr>
      <dsp:spPr>
        <a:xfrm>
          <a:off x="5943828" y="2434359"/>
          <a:ext cx="2043954" cy="1589919"/>
        </a:xfrm>
        <a:prstGeom prst="rect">
          <a:avLst/>
        </a:prstGeom>
        <a:noFill/>
        <a:ln>
          <a:noFill/>
        </a:ln>
        <a:effectLst/>
      </dsp:spPr>
      <dsp:style>
        <a:lnRef idx="0">
          <a:scrgbClr r="0" g="0" b="0"/>
        </a:lnRef>
        <a:fillRef idx="0">
          <a:scrgbClr r="0" g="0" b="0"/>
        </a:fillRef>
        <a:effectRef idx="0">
          <a:scrgbClr r="0" g="0" b="0"/>
        </a:effectRef>
        <a:fontRef idx="minor"/>
      </dsp:style>
    </dsp:sp>
    <dsp:sp modelId="{003599AA-DE6E-4E03-9C63-27FE94202D8F}">
      <dsp:nvSpPr>
        <dsp:cNvPr id="0" name=""/>
        <dsp:cNvSpPr/>
      </dsp:nvSpPr>
      <dsp:spPr>
        <a:xfrm>
          <a:off x="5463563" y="4456482"/>
          <a:ext cx="2810313" cy="1967128"/>
        </a:xfrm>
        <a:prstGeom prst="roundRect">
          <a:avLst>
            <a:gd name="adj" fmla="val 16670"/>
          </a:avLst>
        </a:prstGeom>
        <a:solidFill>
          <a:schemeClr val="accent4">
            <a:hueOff val="-10378642"/>
            <a:satOff val="-49"/>
            <a:lumOff val="-1451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dirty="0"/>
            <a:t>Construction</a:t>
          </a:r>
        </a:p>
      </dsp:txBody>
      <dsp:txXfrm>
        <a:off x="5559608" y="4552527"/>
        <a:ext cx="2618223" cy="1775038"/>
      </dsp:txXfrm>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a:p>
        </p:txBody>
      </p:sp>
      <p:sp>
        <p:nvSpPr>
          <p:cNvPr id="3" name="Date Placeholder 2"/>
          <p:cNvSpPr>
            <a:spLocks noGrp="1"/>
          </p:cNvSpPr>
          <p:nvPr>
            <p:ph type="dt" sz="quarter" idx="1"/>
          </p:nvPr>
        </p:nvSpPr>
        <p:spPr>
          <a:xfrm>
            <a:off x="3978132" y="0"/>
            <a:ext cx="3043343" cy="467072"/>
          </a:xfrm>
          <a:prstGeom prst="rect">
            <a:avLst/>
          </a:prstGeom>
        </p:spPr>
        <p:txBody>
          <a:bodyPr vert="horz" lIns="93324" tIns="46662" rIns="93324" bIns="46662" rtlCol="0"/>
          <a:lstStyle>
            <a:lvl1pPr algn="r">
              <a:defRPr sz="1200"/>
            </a:lvl1pPr>
          </a:lstStyle>
          <a:p>
            <a:fld id="{30E08F2E-5F06-4CE2-A139-452A1382A6F0}" type="datetimeFigureOut">
              <a:rPr lang="en-US"/>
              <a:t>12/11/2018</a:t>
            </a:fld>
            <a:endParaRPr/>
          </a:p>
        </p:txBody>
      </p:sp>
      <p:sp>
        <p:nvSpPr>
          <p:cNvPr id="4" name="Footer Placeholder 3"/>
          <p:cNvSpPr>
            <a:spLocks noGrp="1"/>
          </p:cNvSpPr>
          <p:nvPr>
            <p:ph type="ftr" sz="quarter" idx="2"/>
          </p:nvPr>
        </p:nvSpPr>
        <p:spPr>
          <a:xfrm>
            <a:off x="0" y="8842030"/>
            <a:ext cx="3043343" cy="467071"/>
          </a:xfrm>
          <a:prstGeom prst="rect">
            <a:avLst/>
          </a:prstGeom>
        </p:spPr>
        <p:txBody>
          <a:bodyPr vert="horz" lIns="93324" tIns="46662" rIns="93324" bIns="46662" rtlCol="0" anchor="b"/>
          <a:lstStyle>
            <a:lvl1pPr algn="l">
              <a:defRPr sz="1200"/>
            </a:lvl1pPr>
          </a:lstStyle>
          <a:p>
            <a:endParaRPr/>
          </a:p>
        </p:txBody>
      </p:sp>
      <p:sp>
        <p:nvSpPr>
          <p:cNvPr id="5" name="Slide Number Placeholder 4"/>
          <p:cNvSpPr>
            <a:spLocks noGrp="1"/>
          </p:cNvSpPr>
          <p:nvPr>
            <p:ph type="sldNum" sz="quarter" idx="3"/>
          </p:nvPr>
        </p:nvSpPr>
        <p:spPr>
          <a:xfrm>
            <a:off x="3978132" y="8842030"/>
            <a:ext cx="3043343" cy="467071"/>
          </a:xfrm>
          <a:prstGeom prst="rect">
            <a:avLst/>
          </a:prstGeom>
        </p:spPr>
        <p:txBody>
          <a:bodyPr vert="horz" lIns="93324" tIns="46662" rIns="93324" bIns="46662" rtlCol="0" anchor="b"/>
          <a:lstStyle>
            <a:lvl1pPr algn="r">
              <a:defRPr sz="1200"/>
            </a:lvl1pPr>
          </a:lstStyle>
          <a:p>
            <a:fld id="{B828588A-5C4E-401A-AECC-B6F63A9DE965}" type="slidenum">
              <a:rPr/>
              <a:t>‹#›</a:t>
            </a:fld>
            <a:endParaRPr/>
          </a:p>
        </p:txBody>
      </p:sp>
    </p:spTree>
    <p:extLst>
      <p:ext uri="{BB962C8B-B14F-4D97-AF65-F5344CB8AC3E}">
        <p14:creationId xmlns:p14="http://schemas.microsoft.com/office/powerpoint/2010/main" val="10599797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1A4C5DC6-1594-414D-9341-ABA08739246C}" type="datetimeFigureOut">
              <a:rPr lang="en-US"/>
              <a:t>12/11/2018</a:t>
            </a:fld>
            <a:endParaRPr/>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77542409-6A04-4DC6-AC3A-D3758287A8F2}" type="slidenum">
              <a:rPr/>
              <a:t>‹#›</a:t>
            </a:fld>
            <a:endParaRPr/>
          </a:p>
        </p:txBody>
      </p:sp>
    </p:spTree>
    <p:extLst>
      <p:ext uri="{BB962C8B-B14F-4D97-AF65-F5344CB8AC3E}">
        <p14:creationId xmlns:p14="http://schemas.microsoft.com/office/powerpoint/2010/main" val="25411505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here to kick off the first NPDES project session with the Collection System Engineering Branch</a:t>
            </a:r>
          </a:p>
          <a:p>
            <a:r>
              <a:rPr lang="en-US" dirty="0"/>
              <a:t>Some of you may remember, we first sat down together over a year ago to introduce the project and to have one on one discussions regarding NPDES, stormwater and dewatering compliance concerns. We’re moving on to a new phase of this project, and so we’re together again.</a:t>
            </a:r>
          </a:p>
        </p:txBody>
      </p:sp>
      <p:sp>
        <p:nvSpPr>
          <p:cNvPr id="4" name="Slide Number Placeholder 3"/>
          <p:cNvSpPr>
            <a:spLocks noGrp="1"/>
          </p:cNvSpPr>
          <p:nvPr>
            <p:ph type="sldNum" sz="quarter" idx="10"/>
          </p:nvPr>
        </p:nvSpPr>
        <p:spPr/>
        <p:txBody>
          <a:bodyPr/>
          <a:lstStyle/>
          <a:p>
            <a:fld id="{77542409-6A04-4DC6-AC3A-D3758287A8F2}" type="slidenum">
              <a:rPr lang="en-US" smtClean="0"/>
              <a:t>1</a:t>
            </a:fld>
            <a:endParaRPr lang="en-US"/>
          </a:p>
        </p:txBody>
      </p:sp>
    </p:spTree>
    <p:extLst>
      <p:ext uri="{BB962C8B-B14F-4D97-AF65-F5344CB8AC3E}">
        <p14:creationId xmlns:p14="http://schemas.microsoft.com/office/powerpoint/2010/main" val="33008298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dewatering is another risky situation. When you dewater and discharge to a state water, you need an NPDES permit, which will limit your pollutant discharges. </a:t>
            </a:r>
          </a:p>
          <a:p>
            <a:r>
              <a:rPr lang="en-US" dirty="0"/>
              <a:t>There are pollutants that you can see, like sediment. There are also pollutants you can’t see (copper, zinc, pH)</a:t>
            </a:r>
          </a:p>
          <a:p>
            <a:r>
              <a:rPr lang="en-US" dirty="0"/>
              <a:t>KK Tunnel limits ranged from 2-15 NTU</a:t>
            </a:r>
          </a:p>
          <a:p>
            <a:r>
              <a:rPr lang="en-US" dirty="0"/>
              <a:t>2-5 NTU (geo mean)</a:t>
            </a:r>
          </a:p>
          <a:p>
            <a:r>
              <a:rPr lang="en-US" dirty="0"/>
              <a:t>5.5-15 (single sample max)</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While the stringent requirements of NPDES permits can be really hard to deal with, it also reminds us that we need to do whatever we can to prevent discharges like that, and protect our waters. We want to prevent these discharges to our best extent practicable…</a:t>
            </a:r>
          </a:p>
          <a:p>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10</a:t>
            </a:fld>
            <a:endParaRPr lang="en-US"/>
          </a:p>
        </p:txBody>
      </p:sp>
    </p:spTree>
    <p:extLst>
      <p:ext uri="{BB962C8B-B14F-4D97-AF65-F5344CB8AC3E}">
        <p14:creationId xmlns:p14="http://schemas.microsoft.com/office/powerpoint/2010/main" val="23543998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Environmental protection and compliance is really a team effort. </a:t>
            </a:r>
          </a:p>
          <a:p>
            <a:endParaRPr lang="en-US" dirty="0"/>
          </a:p>
          <a:p>
            <a:r>
              <a:rPr lang="en-US" dirty="0"/>
              <a:t>Want to note that all these things that happen during the course of the project – there’s a lot that everyone does, and it’s a reminder that everyone is really important to preventing pollution.</a:t>
            </a:r>
          </a:p>
          <a:p>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11</a:t>
            </a:fld>
            <a:endParaRPr lang="en-US"/>
          </a:p>
        </p:txBody>
      </p:sp>
    </p:spTree>
    <p:extLst>
      <p:ext uri="{BB962C8B-B14F-4D97-AF65-F5344CB8AC3E}">
        <p14:creationId xmlns:p14="http://schemas.microsoft.com/office/powerpoint/2010/main" val="31877354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also thought that with this first session together, we could do a quick overview of the regulations affecting your sites. The regs are never the fun stuff, so I’ll try to make it quick and concise, and then Jenny and Codee have a hands on, get out of your seat activity that should make all of this a little more interesting!</a:t>
            </a:r>
          </a:p>
          <a:p>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12</a:t>
            </a:fld>
            <a:endParaRPr lang="en-US"/>
          </a:p>
        </p:txBody>
      </p:sp>
    </p:spTree>
    <p:extLst>
      <p:ext uri="{BB962C8B-B14F-4D97-AF65-F5344CB8AC3E}">
        <p14:creationId xmlns:p14="http://schemas.microsoft.com/office/powerpoint/2010/main" val="9316250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Subdivision of 1+ acre home lots on the windward side</a:t>
            </a:r>
          </a:p>
        </p:txBody>
      </p:sp>
      <p:sp>
        <p:nvSpPr>
          <p:cNvPr id="4" name="Slide Number Placeholder 3"/>
          <p:cNvSpPr>
            <a:spLocks noGrp="1"/>
          </p:cNvSpPr>
          <p:nvPr>
            <p:ph type="sldNum" sz="quarter" idx="5"/>
          </p:nvPr>
        </p:nvSpPr>
        <p:spPr/>
        <p:txBody>
          <a:bodyPr/>
          <a:lstStyle/>
          <a:p>
            <a:fld id="{77542409-6A04-4DC6-AC3A-D3758287A8F2}" type="slidenum">
              <a:rPr lang="en-US" smtClean="0"/>
              <a:t>17</a:t>
            </a:fld>
            <a:endParaRPr lang="en-US"/>
          </a:p>
        </p:txBody>
      </p:sp>
    </p:spTree>
    <p:extLst>
      <p:ext uri="{BB962C8B-B14F-4D97-AF65-F5344CB8AC3E}">
        <p14:creationId xmlns:p14="http://schemas.microsoft.com/office/powerpoint/2010/main" val="37013700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Subdivision of 1+ acre home lots on the windward side</a:t>
            </a:r>
          </a:p>
        </p:txBody>
      </p:sp>
      <p:sp>
        <p:nvSpPr>
          <p:cNvPr id="4" name="Slide Number Placeholder 3"/>
          <p:cNvSpPr>
            <a:spLocks noGrp="1"/>
          </p:cNvSpPr>
          <p:nvPr>
            <p:ph type="sldNum" sz="quarter" idx="5"/>
          </p:nvPr>
        </p:nvSpPr>
        <p:spPr/>
        <p:txBody>
          <a:bodyPr/>
          <a:lstStyle/>
          <a:p>
            <a:fld id="{77542409-6A04-4DC6-AC3A-D3758287A8F2}" type="slidenum">
              <a:rPr lang="en-US" smtClean="0"/>
              <a:t>19</a:t>
            </a:fld>
            <a:endParaRPr lang="en-US"/>
          </a:p>
        </p:txBody>
      </p:sp>
    </p:spTree>
    <p:extLst>
      <p:ext uri="{BB962C8B-B14F-4D97-AF65-F5344CB8AC3E}">
        <p14:creationId xmlns:p14="http://schemas.microsoft.com/office/powerpoint/2010/main" val="17724009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Subdivision of 1+ acre home lots on the windward side</a:t>
            </a:r>
          </a:p>
        </p:txBody>
      </p:sp>
      <p:sp>
        <p:nvSpPr>
          <p:cNvPr id="4" name="Slide Number Placeholder 3"/>
          <p:cNvSpPr>
            <a:spLocks noGrp="1"/>
          </p:cNvSpPr>
          <p:nvPr>
            <p:ph type="sldNum" sz="quarter" idx="5"/>
          </p:nvPr>
        </p:nvSpPr>
        <p:spPr/>
        <p:txBody>
          <a:bodyPr/>
          <a:lstStyle/>
          <a:p>
            <a:fld id="{77542409-6A04-4DC6-AC3A-D3758287A8F2}" type="slidenum">
              <a:rPr lang="en-US" smtClean="0"/>
              <a:t>20</a:t>
            </a:fld>
            <a:endParaRPr lang="en-US"/>
          </a:p>
        </p:txBody>
      </p:sp>
    </p:spTree>
    <p:extLst>
      <p:ext uri="{BB962C8B-B14F-4D97-AF65-F5344CB8AC3E}">
        <p14:creationId xmlns:p14="http://schemas.microsoft.com/office/powerpoint/2010/main" val="21377245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Subdivision of 1+ acre home lots on the windward side</a:t>
            </a:r>
          </a:p>
        </p:txBody>
      </p:sp>
      <p:sp>
        <p:nvSpPr>
          <p:cNvPr id="4" name="Slide Number Placeholder 3"/>
          <p:cNvSpPr>
            <a:spLocks noGrp="1"/>
          </p:cNvSpPr>
          <p:nvPr>
            <p:ph type="sldNum" sz="quarter" idx="5"/>
          </p:nvPr>
        </p:nvSpPr>
        <p:spPr/>
        <p:txBody>
          <a:bodyPr/>
          <a:lstStyle/>
          <a:p>
            <a:fld id="{77542409-6A04-4DC6-AC3A-D3758287A8F2}" type="slidenum">
              <a:rPr lang="en-US" smtClean="0"/>
              <a:t>21</a:t>
            </a:fld>
            <a:endParaRPr lang="en-US"/>
          </a:p>
        </p:txBody>
      </p:sp>
    </p:spTree>
    <p:extLst>
      <p:ext uri="{BB962C8B-B14F-4D97-AF65-F5344CB8AC3E}">
        <p14:creationId xmlns:p14="http://schemas.microsoft.com/office/powerpoint/2010/main" val="8516750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Subdivision of 1+ acre home lots on the windward side</a:t>
            </a:r>
          </a:p>
        </p:txBody>
      </p:sp>
      <p:sp>
        <p:nvSpPr>
          <p:cNvPr id="4" name="Slide Number Placeholder 3"/>
          <p:cNvSpPr>
            <a:spLocks noGrp="1"/>
          </p:cNvSpPr>
          <p:nvPr>
            <p:ph type="sldNum" sz="quarter" idx="5"/>
          </p:nvPr>
        </p:nvSpPr>
        <p:spPr/>
        <p:txBody>
          <a:bodyPr/>
          <a:lstStyle/>
          <a:p>
            <a:fld id="{77542409-6A04-4DC6-AC3A-D3758287A8F2}" type="slidenum">
              <a:rPr lang="en-US" smtClean="0"/>
              <a:t>22</a:t>
            </a:fld>
            <a:endParaRPr lang="en-US"/>
          </a:p>
        </p:txBody>
      </p:sp>
    </p:spTree>
    <p:extLst>
      <p:ext uri="{BB962C8B-B14F-4D97-AF65-F5344CB8AC3E}">
        <p14:creationId xmlns:p14="http://schemas.microsoft.com/office/powerpoint/2010/main" val="24450935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Subdivision of 1+ acre home lots on the windward side</a:t>
            </a:r>
          </a:p>
        </p:txBody>
      </p:sp>
      <p:sp>
        <p:nvSpPr>
          <p:cNvPr id="4" name="Slide Number Placeholder 3"/>
          <p:cNvSpPr>
            <a:spLocks noGrp="1"/>
          </p:cNvSpPr>
          <p:nvPr>
            <p:ph type="sldNum" sz="quarter" idx="5"/>
          </p:nvPr>
        </p:nvSpPr>
        <p:spPr/>
        <p:txBody>
          <a:bodyPr/>
          <a:lstStyle/>
          <a:p>
            <a:fld id="{77542409-6A04-4DC6-AC3A-D3758287A8F2}" type="slidenum">
              <a:rPr lang="en-US" smtClean="0"/>
              <a:t>23</a:t>
            </a:fld>
            <a:endParaRPr lang="en-US"/>
          </a:p>
        </p:txBody>
      </p:sp>
    </p:spTree>
    <p:extLst>
      <p:ext uri="{BB962C8B-B14F-4D97-AF65-F5344CB8AC3E}">
        <p14:creationId xmlns:p14="http://schemas.microsoft.com/office/powerpoint/2010/main" val="40867764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Subdivision of 1+ acre home lots on the windward side</a:t>
            </a:r>
          </a:p>
        </p:txBody>
      </p:sp>
      <p:sp>
        <p:nvSpPr>
          <p:cNvPr id="4" name="Slide Number Placeholder 3"/>
          <p:cNvSpPr>
            <a:spLocks noGrp="1"/>
          </p:cNvSpPr>
          <p:nvPr>
            <p:ph type="sldNum" sz="quarter" idx="5"/>
          </p:nvPr>
        </p:nvSpPr>
        <p:spPr/>
        <p:txBody>
          <a:bodyPr/>
          <a:lstStyle/>
          <a:p>
            <a:fld id="{77542409-6A04-4DC6-AC3A-D3758287A8F2}" type="slidenum">
              <a:rPr lang="en-US" smtClean="0"/>
              <a:t>24</a:t>
            </a:fld>
            <a:endParaRPr lang="en-US"/>
          </a:p>
        </p:txBody>
      </p:sp>
    </p:spTree>
    <p:extLst>
      <p:ext uri="{BB962C8B-B14F-4D97-AF65-F5344CB8AC3E}">
        <p14:creationId xmlns:p14="http://schemas.microsoft.com/office/powerpoint/2010/main" val="3468208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some background, this project actually came about because DDC had some projects that violated their NPDES permits. To be completely fair, both projects were extremely complex and the NPDES permits were tough; but DDC leadership really took the situation by the horns and wanted to turn it into an opportunity for growth. DOH felt like penalties weren’t the best way to handle the situation and wanted to give DDC the opportunity, and that’s how this project came about. The first phase of the project was intended to assess what could help DDC and WEC with compliance work, and now we’re in the second phase, where we get to start working with the divisions, providing tools and project assistance. So, I do want to thank everyone for being here, because your participation is needed to show DOH that we’re really pushing to protect the environment and comply with NPDES permits. With that, I’d like to turn things over to Wes for a bit to offer some thoughts on this project too.</a:t>
            </a:r>
          </a:p>
        </p:txBody>
      </p:sp>
      <p:sp>
        <p:nvSpPr>
          <p:cNvPr id="4" name="Slide Number Placeholder 3"/>
          <p:cNvSpPr>
            <a:spLocks noGrp="1"/>
          </p:cNvSpPr>
          <p:nvPr>
            <p:ph type="sldNum" sz="quarter" idx="5"/>
          </p:nvPr>
        </p:nvSpPr>
        <p:spPr/>
        <p:txBody>
          <a:bodyPr/>
          <a:lstStyle/>
          <a:p>
            <a:fld id="{77542409-6A04-4DC6-AC3A-D3758287A8F2}" type="slidenum">
              <a:rPr lang="en-US" smtClean="0"/>
              <a:t>2</a:t>
            </a:fld>
            <a:endParaRPr lang="en-US"/>
          </a:p>
        </p:txBody>
      </p:sp>
    </p:spTree>
    <p:extLst>
      <p:ext uri="{BB962C8B-B14F-4D97-AF65-F5344CB8AC3E}">
        <p14:creationId xmlns:p14="http://schemas.microsoft.com/office/powerpoint/2010/main" val="16165266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Subdivision of 1+ acre home lots on the windward side</a:t>
            </a:r>
          </a:p>
        </p:txBody>
      </p:sp>
      <p:sp>
        <p:nvSpPr>
          <p:cNvPr id="4" name="Slide Number Placeholder 3"/>
          <p:cNvSpPr>
            <a:spLocks noGrp="1"/>
          </p:cNvSpPr>
          <p:nvPr>
            <p:ph type="sldNum" sz="quarter" idx="5"/>
          </p:nvPr>
        </p:nvSpPr>
        <p:spPr/>
        <p:txBody>
          <a:bodyPr/>
          <a:lstStyle/>
          <a:p>
            <a:fld id="{77542409-6A04-4DC6-AC3A-D3758287A8F2}" type="slidenum">
              <a:rPr lang="en-US" smtClean="0"/>
              <a:t>25</a:t>
            </a:fld>
            <a:endParaRPr lang="en-US"/>
          </a:p>
        </p:txBody>
      </p:sp>
    </p:spTree>
    <p:extLst>
      <p:ext uri="{BB962C8B-B14F-4D97-AF65-F5344CB8AC3E}">
        <p14:creationId xmlns:p14="http://schemas.microsoft.com/office/powerpoint/2010/main" val="41474102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Subdivision of 1+ acre home lots on the windward side</a:t>
            </a:r>
          </a:p>
        </p:txBody>
      </p:sp>
      <p:sp>
        <p:nvSpPr>
          <p:cNvPr id="4" name="Slide Number Placeholder 3"/>
          <p:cNvSpPr>
            <a:spLocks noGrp="1"/>
          </p:cNvSpPr>
          <p:nvPr>
            <p:ph type="sldNum" sz="quarter" idx="5"/>
          </p:nvPr>
        </p:nvSpPr>
        <p:spPr/>
        <p:txBody>
          <a:bodyPr/>
          <a:lstStyle/>
          <a:p>
            <a:fld id="{77542409-6A04-4DC6-AC3A-D3758287A8F2}" type="slidenum">
              <a:rPr lang="en-US" smtClean="0"/>
              <a:t>26</a:t>
            </a:fld>
            <a:endParaRPr lang="en-US"/>
          </a:p>
        </p:txBody>
      </p:sp>
    </p:spTree>
    <p:extLst>
      <p:ext uri="{BB962C8B-B14F-4D97-AF65-F5344CB8AC3E}">
        <p14:creationId xmlns:p14="http://schemas.microsoft.com/office/powerpoint/2010/main" val="19454536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27</a:t>
            </a:fld>
            <a:endParaRPr lang="en-US"/>
          </a:p>
        </p:txBody>
      </p:sp>
    </p:spTree>
    <p:extLst>
      <p:ext uri="{BB962C8B-B14F-4D97-AF65-F5344CB8AC3E}">
        <p14:creationId xmlns:p14="http://schemas.microsoft.com/office/powerpoint/2010/main" val="25703686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 I said earlier, we’re in a phase where we’re providing assistance to the divisions. We’re focusing on three things:</a:t>
            </a:r>
          </a:p>
          <a:p>
            <a:r>
              <a:rPr lang="en-US" dirty="0"/>
              <a:t>sessions like today that provide opportunities to have group discussions, and share information and experiences.</a:t>
            </a:r>
          </a:p>
          <a:p>
            <a:r>
              <a:rPr lang="en-US" dirty="0"/>
              <a:t>We’re also preparing tools that are intended to help staff with compliance related tasks.</a:t>
            </a:r>
          </a:p>
          <a:p>
            <a:r>
              <a:rPr lang="en-US" dirty="0"/>
              <a:t>And We’re also offering personal assistance. </a:t>
            </a:r>
          </a:p>
        </p:txBody>
      </p:sp>
      <p:sp>
        <p:nvSpPr>
          <p:cNvPr id="4" name="Slide Number Placeholder 3"/>
          <p:cNvSpPr>
            <a:spLocks noGrp="1"/>
          </p:cNvSpPr>
          <p:nvPr>
            <p:ph type="sldNum" sz="quarter" idx="5"/>
          </p:nvPr>
        </p:nvSpPr>
        <p:spPr/>
        <p:txBody>
          <a:bodyPr/>
          <a:lstStyle/>
          <a:p>
            <a:fld id="{77542409-6A04-4DC6-AC3A-D3758287A8F2}" type="slidenum">
              <a:rPr lang="en-US" smtClean="0"/>
              <a:t>3</a:t>
            </a:fld>
            <a:endParaRPr lang="en-US"/>
          </a:p>
        </p:txBody>
      </p:sp>
    </p:spTree>
    <p:extLst>
      <p:ext uri="{BB962C8B-B14F-4D97-AF65-F5344CB8AC3E}">
        <p14:creationId xmlns:p14="http://schemas.microsoft.com/office/powerpoint/2010/main" val="10807529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this first gathering, we really wanted you all to take away a few things…</a:t>
            </a:r>
          </a:p>
          <a:p>
            <a:r>
              <a:rPr lang="en-US" dirty="0"/>
              <a:t>First, a renewed sense of why we do all that we do to comply with permits. We will also touch on how everyone plays a part in the process of preventing water pollution from our sites. We’ll do a quick overview of some similar but different regulatory programs that are commonly encountered. And lastly, we’ll take a look at a quick example of a situation out on a site, and consider how that situation could be handled.</a:t>
            </a:r>
          </a:p>
          <a:p>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4</a:t>
            </a:fld>
            <a:endParaRPr lang="en-US"/>
          </a:p>
        </p:txBody>
      </p:sp>
    </p:spTree>
    <p:extLst>
      <p:ext uri="{BB962C8B-B14F-4D97-AF65-F5344CB8AC3E}">
        <p14:creationId xmlns:p14="http://schemas.microsoft.com/office/powerpoint/2010/main" val="13607686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easy to not realize how much pollution a construction site can cause, especially when most days it’s pretty sunny and gorgeous on Oahu. But this video reminds us what the reality is when it rains…</a:t>
            </a:r>
          </a:p>
        </p:txBody>
      </p:sp>
      <p:sp>
        <p:nvSpPr>
          <p:cNvPr id="4" name="Slide Number Placeholder 3"/>
          <p:cNvSpPr>
            <a:spLocks noGrp="1"/>
          </p:cNvSpPr>
          <p:nvPr>
            <p:ph type="sldNum" sz="quarter" idx="5"/>
          </p:nvPr>
        </p:nvSpPr>
        <p:spPr/>
        <p:txBody>
          <a:bodyPr/>
          <a:lstStyle/>
          <a:p>
            <a:fld id="{77542409-6A04-4DC6-AC3A-D3758287A8F2}" type="slidenum">
              <a:rPr lang="en-US" smtClean="0"/>
              <a:t>5</a:t>
            </a:fld>
            <a:endParaRPr lang="en-US"/>
          </a:p>
        </p:txBody>
      </p:sp>
    </p:spTree>
    <p:extLst>
      <p:ext uri="{BB962C8B-B14F-4D97-AF65-F5344CB8AC3E}">
        <p14:creationId xmlns:p14="http://schemas.microsoft.com/office/powerpoint/2010/main" val="1509852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we’re trying to protect our waters by preventing polluted discharges from construction sites</a:t>
            </a:r>
          </a:p>
          <a:p>
            <a:r>
              <a:rPr lang="en-US" dirty="0"/>
              <a:t>One risk on construction sites is soil…</a:t>
            </a:r>
          </a:p>
        </p:txBody>
      </p:sp>
      <p:sp>
        <p:nvSpPr>
          <p:cNvPr id="4" name="Slide Number Placeholder 3"/>
          <p:cNvSpPr>
            <a:spLocks noGrp="1"/>
          </p:cNvSpPr>
          <p:nvPr>
            <p:ph type="sldNum" sz="quarter" idx="5"/>
          </p:nvPr>
        </p:nvSpPr>
        <p:spPr/>
        <p:txBody>
          <a:bodyPr/>
          <a:lstStyle/>
          <a:p>
            <a:fld id="{77542409-6A04-4DC6-AC3A-D3758287A8F2}" type="slidenum">
              <a:rPr lang="en-US" smtClean="0"/>
              <a:t>6</a:t>
            </a:fld>
            <a:endParaRPr lang="en-US"/>
          </a:p>
        </p:txBody>
      </p:sp>
    </p:spTree>
    <p:extLst>
      <p:ext uri="{BB962C8B-B14F-4D97-AF65-F5344CB8AC3E}">
        <p14:creationId xmlns:p14="http://schemas.microsoft.com/office/powerpoint/2010/main" val="12976130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risk is the discharge of things like washout. These can happen rain or shine</a:t>
            </a:r>
          </a:p>
        </p:txBody>
      </p:sp>
      <p:sp>
        <p:nvSpPr>
          <p:cNvPr id="4" name="Slide Number Placeholder 3"/>
          <p:cNvSpPr>
            <a:spLocks noGrp="1"/>
          </p:cNvSpPr>
          <p:nvPr>
            <p:ph type="sldNum" sz="quarter" idx="5"/>
          </p:nvPr>
        </p:nvSpPr>
        <p:spPr/>
        <p:txBody>
          <a:bodyPr/>
          <a:lstStyle/>
          <a:p>
            <a:fld id="{77542409-6A04-4DC6-AC3A-D3758287A8F2}" type="slidenum">
              <a:rPr lang="en-US" smtClean="0"/>
              <a:t>7</a:t>
            </a:fld>
            <a:endParaRPr lang="en-US"/>
          </a:p>
        </p:txBody>
      </p:sp>
    </p:spTree>
    <p:extLst>
      <p:ext uri="{BB962C8B-B14F-4D97-AF65-F5344CB8AC3E}">
        <p14:creationId xmlns:p14="http://schemas.microsoft.com/office/powerpoint/2010/main" val="10575583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Concrete work is particularly risky too…</a:t>
            </a:r>
          </a:p>
        </p:txBody>
      </p:sp>
      <p:sp>
        <p:nvSpPr>
          <p:cNvPr id="4" name="Slide Number Placeholder 3"/>
          <p:cNvSpPr>
            <a:spLocks noGrp="1"/>
          </p:cNvSpPr>
          <p:nvPr>
            <p:ph type="sldNum" sz="quarter" idx="5"/>
          </p:nvPr>
        </p:nvSpPr>
        <p:spPr/>
        <p:txBody>
          <a:bodyPr/>
          <a:lstStyle/>
          <a:p>
            <a:fld id="{77542409-6A04-4DC6-AC3A-D3758287A8F2}" type="slidenum">
              <a:rPr lang="en-US" smtClean="0"/>
              <a:t>8</a:t>
            </a:fld>
            <a:endParaRPr lang="en-US"/>
          </a:p>
        </p:txBody>
      </p:sp>
    </p:spTree>
    <p:extLst>
      <p:ext uri="{BB962C8B-B14F-4D97-AF65-F5344CB8AC3E}">
        <p14:creationId xmlns:p14="http://schemas.microsoft.com/office/powerpoint/2010/main" val="26436930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well as construction materials handling – messy storage or mixing areas, being careless with how we do work can cause real problems.</a:t>
            </a:r>
          </a:p>
        </p:txBody>
      </p:sp>
      <p:sp>
        <p:nvSpPr>
          <p:cNvPr id="4" name="Slide Number Placeholder 3"/>
          <p:cNvSpPr>
            <a:spLocks noGrp="1"/>
          </p:cNvSpPr>
          <p:nvPr>
            <p:ph type="sldNum" sz="quarter" idx="5"/>
          </p:nvPr>
        </p:nvSpPr>
        <p:spPr/>
        <p:txBody>
          <a:bodyPr/>
          <a:lstStyle/>
          <a:p>
            <a:fld id="{77542409-6A04-4DC6-AC3A-D3758287A8F2}" type="slidenum">
              <a:rPr lang="en-US" smtClean="0"/>
              <a:t>9</a:t>
            </a:fld>
            <a:endParaRPr lang="en-US"/>
          </a:p>
        </p:txBody>
      </p:sp>
    </p:spTree>
    <p:extLst>
      <p:ext uri="{BB962C8B-B14F-4D97-AF65-F5344CB8AC3E}">
        <p14:creationId xmlns:p14="http://schemas.microsoft.com/office/powerpoint/2010/main" val="33507008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E554F78-05E6-4868-94B1-5827AE9AB43C}" type="datetimeFigureOut">
              <a:rPr lang="en-US" smtClean="0"/>
              <a:t>12/11/2018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2958CF-EBAE-4DEB-A2C1-CE30E212549C}"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4966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9B55A74-0919-413E-865C-E0E8D1722ED7}" type="datetime1">
              <a:rPr lang="en-US" smtClean="0"/>
              <a:pPr/>
              <a:t>12/11/2018</a:t>
            </a:fld>
            <a:endParaRPr lang="en-US" dirty="0"/>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9CD8D479-8942-46E8-A226-A4E01F7A105C}" type="slidenum">
              <a:rPr lang="en-US" smtClean="0"/>
              <a:t>‹#›</a:t>
            </a:fld>
            <a:endParaRPr lang="en-US"/>
          </a:p>
        </p:txBody>
      </p:sp>
    </p:spTree>
    <p:extLst>
      <p:ext uri="{BB962C8B-B14F-4D97-AF65-F5344CB8AC3E}">
        <p14:creationId xmlns:p14="http://schemas.microsoft.com/office/powerpoint/2010/main" val="2965130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5BFE46A-5893-4F80-829A-F37AF8AAC03B}" type="datetime1">
              <a:rPr lang="en-US" smtClean="0"/>
              <a:pPr/>
              <a:t>12/11/2018</a:t>
            </a:fld>
            <a:endParaRPr lang="en-US" dirty="0"/>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9CD8D479-8942-46E8-A226-A4E01F7A105C}" type="slidenum">
              <a:rPr lang="en-US" smtClean="0"/>
              <a:t>‹#›</a:t>
            </a:fld>
            <a:endParaRPr lang="en-US"/>
          </a:p>
        </p:txBody>
      </p:sp>
    </p:spTree>
    <p:extLst>
      <p:ext uri="{BB962C8B-B14F-4D97-AF65-F5344CB8AC3E}">
        <p14:creationId xmlns:p14="http://schemas.microsoft.com/office/powerpoint/2010/main" val="489066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CD8D479-8942-46E8-A226-A4E01F7A105C}" type="slidenum">
              <a:rPr/>
              <a:t>‹#›</a:t>
            </a:fld>
            <a:endParaRPr/>
          </a:p>
        </p:txBody>
      </p:sp>
      <p:sp>
        <p:nvSpPr>
          <p:cNvPr id="2" name="Date Placeholder 1"/>
          <p:cNvSpPr>
            <a:spLocks noGrp="1"/>
          </p:cNvSpPr>
          <p:nvPr>
            <p:ph type="dt" sz="half" idx="10"/>
          </p:nvPr>
        </p:nvSpPr>
        <p:spPr/>
        <p:txBody>
          <a:bodyPr/>
          <a:lstStyle/>
          <a:p>
            <a:fld id="{C81B9673-AC7F-4F1F-84E4-F0E5EAAE106D}" type="datetime1">
              <a:rPr lang="en-US" smtClean="0"/>
              <a:pPr/>
              <a:t>12/11/2018</a:t>
            </a:fld>
            <a:endParaRPr lang="en-US" dirty="0"/>
          </a:p>
        </p:txBody>
      </p:sp>
      <p:sp>
        <p:nvSpPr>
          <p:cNvPr id="3" name="Footer Placeholder 2"/>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1107393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DD1B487-36FD-4CED-B07A-1A81FC6540B1}" type="datetime1">
              <a:rPr lang="en-US" smtClean="0"/>
              <a:pPr/>
              <a:t>12/11/2018</a:t>
            </a:fld>
            <a:endParaRPr lang="en-US" dirty="0"/>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9CD8D479-8942-46E8-A226-A4E01F7A105C}" type="slidenum">
              <a:rPr lang="en-US" smtClean="0"/>
              <a:t>‹#›</a:t>
            </a:fld>
            <a:endParaRPr lang="en-US"/>
          </a:p>
        </p:txBody>
      </p:sp>
    </p:spTree>
    <p:extLst>
      <p:ext uri="{BB962C8B-B14F-4D97-AF65-F5344CB8AC3E}">
        <p14:creationId xmlns:p14="http://schemas.microsoft.com/office/powerpoint/2010/main" val="272759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E554F78-05E6-4868-94B1-5827AE9AB43C}" type="datetimeFigureOut">
              <a:rPr lang="en-US" smtClean="0"/>
              <a:t>12/11/2018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2958CF-EBAE-4DEB-A2C1-CE30E212549C}"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056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3A66BA0-BF77-43AC-894A-20AD8220B887}" type="datetime1">
              <a:rPr lang="en-US" smtClean="0"/>
              <a:pPr/>
              <a:t>12/11/2018</a:t>
            </a:fld>
            <a:endParaRPr lang="en-US" dirty="0"/>
          </a:p>
        </p:txBody>
      </p:sp>
      <p:sp>
        <p:nvSpPr>
          <p:cNvPr id="6" name="Footer Placeholder 5"/>
          <p:cNvSpPr>
            <a:spLocks noGrp="1"/>
          </p:cNvSpPr>
          <p:nvPr>
            <p:ph type="ftr" sz="quarter" idx="11"/>
          </p:nvPr>
        </p:nvSpPr>
        <p:spPr/>
        <p:txBody>
          <a:bodyPr/>
          <a:lstStyle/>
          <a:p>
            <a:r>
              <a:rPr lang="en-US"/>
              <a:t>Add a footer</a:t>
            </a:r>
            <a:endParaRPr lang="en-US" dirty="0"/>
          </a:p>
        </p:txBody>
      </p:sp>
      <p:sp>
        <p:nvSpPr>
          <p:cNvPr id="7" name="Slide Number Placeholder 6"/>
          <p:cNvSpPr>
            <a:spLocks noGrp="1"/>
          </p:cNvSpPr>
          <p:nvPr>
            <p:ph type="sldNum" sz="quarter" idx="12"/>
          </p:nvPr>
        </p:nvSpPr>
        <p:spPr/>
        <p:txBody>
          <a:bodyPr/>
          <a:lstStyle/>
          <a:p>
            <a:fld id="{9CD8D479-8942-46E8-A226-A4E01F7A105C}" type="slidenum">
              <a:rPr lang="en-US" smtClean="0"/>
              <a:t>‹#›</a:t>
            </a:fld>
            <a:endParaRPr lang="en-US"/>
          </a:p>
        </p:txBody>
      </p:sp>
    </p:spTree>
    <p:extLst>
      <p:ext uri="{BB962C8B-B14F-4D97-AF65-F5344CB8AC3E}">
        <p14:creationId xmlns:p14="http://schemas.microsoft.com/office/powerpoint/2010/main" val="1440430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4C81B4D-F060-418E-A958-B2BDC1A258F8}" type="datetime1">
              <a:rPr lang="en-US" smtClean="0"/>
              <a:pPr/>
              <a:t>12/11/2018</a:t>
            </a:fld>
            <a:endParaRPr lang="en-US" dirty="0"/>
          </a:p>
        </p:txBody>
      </p:sp>
      <p:sp>
        <p:nvSpPr>
          <p:cNvPr id="8" name="Footer Placeholder 7"/>
          <p:cNvSpPr>
            <a:spLocks noGrp="1"/>
          </p:cNvSpPr>
          <p:nvPr>
            <p:ph type="ftr" sz="quarter" idx="11"/>
          </p:nvPr>
        </p:nvSpPr>
        <p:spPr/>
        <p:txBody>
          <a:bodyPr/>
          <a:lstStyle/>
          <a:p>
            <a:r>
              <a:rPr lang="en-US"/>
              <a:t>Add a footer</a:t>
            </a:r>
            <a:endParaRPr lang="en-US" dirty="0"/>
          </a:p>
        </p:txBody>
      </p:sp>
      <p:sp>
        <p:nvSpPr>
          <p:cNvPr id="9" name="Slide Number Placeholder 8"/>
          <p:cNvSpPr>
            <a:spLocks noGrp="1"/>
          </p:cNvSpPr>
          <p:nvPr>
            <p:ph type="sldNum" sz="quarter" idx="12"/>
          </p:nvPr>
        </p:nvSpPr>
        <p:spPr/>
        <p:txBody>
          <a:bodyPr/>
          <a:lstStyle/>
          <a:p>
            <a:fld id="{9CD8D479-8942-46E8-A226-A4E01F7A105C}" type="slidenum">
              <a:rPr lang="en-US" smtClean="0"/>
              <a:t>‹#›</a:t>
            </a:fld>
            <a:endParaRPr lang="en-US" dirty="0"/>
          </a:p>
        </p:txBody>
      </p:sp>
    </p:spTree>
    <p:extLst>
      <p:ext uri="{BB962C8B-B14F-4D97-AF65-F5344CB8AC3E}">
        <p14:creationId xmlns:p14="http://schemas.microsoft.com/office/powerpoint/2010/main" val="1656787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386AC23-C97B-41FB-9B89-C7FE0FB631CA}" type="datetime1">
              <a:rPr lang="en-US" smtClean="0"/>
              <a:pPr/>
              <a:t>12/11/2018</a:t>
            </a:fld>
            <a:endParaRPr lang="en-US" dirty="0"/>
          </a:p>
        </p:txBody>
      </p:sp>
      <p:sp>
        <p:nvSpPr>
          <p:cNvPr id="4" name="Footer Placeholder 3"/>
          <p:cNvSpPr>
            <a:spLocks noGrp="1"/>
          </p:cNvSpPr>
          <p:nvPr>
            <p:ph type="ftr" sz="quarter" idx="11"/>
          </p:nvPr>
        </p:nvSpPr>
        <p:spPr/>
        <p:txBody>
          <a:bodyPr/>
          <a:lstStyle/>
          <a:p>
            <a:r>
              <a:rPr lang="en-US"/>
              <a:t>Add a footer</a:t>
            </a:r>
            <a:endParaRPr lang="en-US" dirty="0"/>
          </a:p>
        </p:txBody>
      </p:sp>
      <p:sp>
        <p:nvSpPr>
          <p:cNvPr id="5" name="Slide Number Placeholder 4"/>
          <p:cNvSpPr>
            <a:spLocks noGrp="1"/>
          </p:cNvSpPr>
          <p:nvPr>
            <p:ph type="sldNum" sz="quarter" idx="12"/>
          </p:nvPr>
        </p:nvSpPr>
        <p:spPr/>
        <p:txBody>
          <a:bodyPr/>
          <a:lstStyle/>
          <a:p>
            <a:fld id="{9CD8D479-8942-46E8-A226-A4E01F7A105C}" type="slidenum">
              <a:rPr lang="en-US" smtClean="0"/>
              <a:t>‹#›</a:t>
            </a:fld>
            <a:endParaRPr lang="en-US"/>
          </a:p>
        </p:txBody>
      </p:sp>
    </p:spTree>
    <p:extLst>
      <p:ext uri="{BB962C8B-B14F-4D97-AF65-F5344CB8AC3E}">
        <p14:creationId xmlns:p14="http://schemas.microsoft.com/office/powerpoint/2010/main" val="682063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C81B9673-AC7F-4F1F-84E4-F0E5EAAE106D}" type="datetime1">
              <a:rPr lang="en-US" smtClean="0"/>
              <a:pPr/>
              <a:t>12/11/2018</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a:t>Add a footer</a:t>
            </a:r>
            <a:endParaRPr lang="en-US" dirty="0"/>
          </a:p>
        </p:txBody>
      </p:sp>
      <p:sp>
        <p:nvSpPr>
          <p:cNvPr id="9" name="Slide Number Placeholder 8"/>
          <p:cNvSpPr>
            <a:spLocks noGrp="1"/>
          </p:cNvSpPr>
          <p:nvPr>
            <p:ph type="sldNum" sz="quarter" idx="12"/>
          </p:nvPr>
        </p:nvSpPr>
        <p:spPr/>
        <p:txBody>
          <a:bodyPr/>
          <a:lstStyle/>
          <a:p>
            <a:fld id="{9CD8D479-8942-46E8-A226-A4E01F7A105C}" type="slidenum">
              <a:rPr lang="en-US" smtClean="0"/>
              <a:t>‹#›</a:t>
            </a:fld>
            <a:endParaRPr lang="en-US"/>
          </a:p>
        </p:txBody>
      </p:sp>
    </p:spTree>
    <p:extLst>
      <p:ext uri="{BB962C8B-B14F-4D97-AF65-F5344CB8AC3E}">
        <p14:creationId xmlns:p14="http://schemas.microsoft.com/office/powerpoint/2010/main" val="117009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BA2A3310-D664-4933-9402-AB5DB0887727}" type="datetime1">
              <a:rPr lang="en-US" smtClean="0"/>
              <a:pPr/>
              <a:t>12/11/2018</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r>
              <a:rPr lang="en-US"/>
              <a:t>Add a footer</a:t>
            </a:r>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9CD8D479-8942-46E8-A226-A4E01F7A105C}" type="slidenum">
              <a:rPr lang="en-US" smtClean="0"/>
              <a:t>‹#›</a:t>
            </a:fld>
            <a:endParaRPr lang="en-US"/>
          </a:p>
        </p:txBody>
      </p:sp>
    </p:spTree>
    <p:extLst>
      <p:ext uri="{BB962C8B-B14F-4D97-AF65-F5344CB8AC3E}">
        <p14:creationId xmlns:p14="http://schemas.microsoft.com/office/powerpoint/2010/main" val="3532162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E1447A63-5E3D-469C-A0D1-119323F4F95E}" type="datetime1">
              <a:rPr lang="en-US" smtClean="0"/>
              <a:pPr/>
              <a:t>12/11/2018</a:t>
            </a:fld>
            <a:endParaRPr lang="en-US" dirty="0"/>
          </a:p>
        </p:txBody>
      </p:sp>
      <p:sp>
        <p:nvSpPr>
          <p:cNvPr id="6" name="Footer Placeholder 5"/>
          <p:cNvSpPr>
            <a:spLocks noGrp="1"/>
          </p:cNvSpPr>
          <p:nvPr>
            <p:ph type="ftr" sz="quarter" idx="11"/>
          </p:nvPr>
        </p:nvSpPr>
        <p:spPr/>
        <p:txBody>
          <a:bodyPr/>
          <a:lstStyle/>
          <a:p>
            <a:r>
              <a:rPr lang="en-US"/>
              <a:t>Add a footer</a:t>
            </a:r>
            <a:endParaRPr lang="en-US" dirty="0"/>
          </a:p>
        </p:txBody>
      </p:sp>
      <p:sp>
        <p:nvSpPr>
          <p:cNvPr id="7" name="Slide Number Placeholder 6"/>
          <p:cNvSpPr>
            <a:spLocks noGrp="1"/>
          </p:cNvSpPr>
          <p:nvPr>
            <p:ph type="sldNum" sz="quarter" idx="12"/>
          </p:nvPr>
        </p:nvSpPr>
        <p:spPr/>
        <p:txBody>
          <a:bodyPr/>
          <a:lstStyle/>
          <a:p>
            <a:fld id="{9CD8D479-8942-46E8-A226-A4E01F7A105C}" type="slidenum">
              <a:rPr lang="en-US" smtClean="0"/>
              <a:t>‹#›</a:t>
            </a:fld>
            <a:endParaRPr lang="en-US"/>
          </a:p>
        </p:txBody>
      </p:sp>
    </p:spTree>
    <p:extLst>
      <p:ext uri="{BB962C8B-B14F-4D97-AF65-F5344CB8AC3E}">
        <p14:creationId xmlns:p14="http://schemas.microsoft.com/office/powerpoint/2010/main" val="585320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1E56E745-E731-42F7-BC46-83DD513FC98F}" type="datetime1">
              <a:rPr lang="en-US" smtClean="0"/>
              <a:pPr/>
              <a:t>12/11/2018</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US"/>
              <a:t>Add a footer</a:t>
            </a:r>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9CD8D479-8942-46E8-A226-A4E01F7A105C}" type="slidenum">
              <a:rPr lang="en-US" smtClean="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71EEAE23-A130-455D-B6B9-7C2DDE194FF5}"/>
              </a:ext>
            </a:extLst>
          </p:cNvPr>
          <p:cNvSpPr/>
          <p:nvPr userDrawn="1"/>
        </p:nvSpPr>
        <p:spPr>
          <a:xfrm>
            <a:off x="0" y="6629400"/>
            <a:ext cx="1499616" cy="228600"/>
          </a:xfrm>
          <a:prstGeom prst="rect">
            <a:avLst/>
          </a:prstGeom>
          <a:gradFill>
            <a:gsLst>
              <a:gs pos="0">
                <a:schemeClr val="accent1">
                  <a:lumMod val="15000"/>
                  <a:lumOff val="85000"/>
                </a:schemeClr>
              </a:gs>
              <a:gs pos="100000">
                <a:schemeClr val="accent1">
                  <a:lumMod val="15000"/>
                  <a:lumOff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694151162"/>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655"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1.gif"/><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gif"/><Relationship Id="rId1" Type="http://schemas.openxmlformats.org/officeDocument/2006/relationships/slideLayout" Target="../slideLayouts/slideLayout7.xml"/><Relationship Id="rId6" Type="http://schemas.openxmlformats.org/officeDocument/2006/relationships/image" Target="../media/image24.gif"/><Relationship Id="rId5" Type="http://schemas.openxmlformats.org/officeDocument/2006/relationships/image" Target="../media/image23.jpe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gif"/><Relationship Id="rId1" Type="http://schemas.openxmlformats.org/officeDocument/2006/relationships/slideLayout" Target="../slideLayouts/slideLayout7.xml"/><Relationship Id="rId5" Type="http://schemas.openxmlformats.org/officeDocument/2006/relationships/image" Target="../media/image24.gif"/><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hyperlink" Target="http://learning-otb.com/index.php/tools-concept1/743-e-games" TargetMode="External"/><Relationship Id="rId2" Type="http://schemas.openxmlformats.org/officeDocument/2006/relationships/image" Target="../media/image26.jpg"/><Relationship Id="rId1" Type="http://schemas.openxmlformats.org/officeDocument/2006/relationships/slideLayout" Target="../slideLayouts/slideLayout2.xml"/><Relationship Id="rId4" Type="http://schemas.openxmlformats.org/officeDocument/2006/relationships/hyperlink" Target="https://creativecommons.org/licenses/by-nc-sa/3.0/"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www.kailuawaterways.com/olomana/" TargetMode="Externa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image" Target="../media/image34.jpeg"/></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7.jpeg"/></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image" Target="../media/image40.jpeg"/></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43.jpeg"/></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hyperlink" Target="mailto:NPDES@tlcghawaii.com" TargetMode="External"/><Relationship Id="rId2" Type="http://schemas.openxmlformats.org/officeDocument/2006/relationships/image" Target="../media/image1.JPG"/><Relationship Id="rId1" Type="http://schemas.openxmlformats.org/officeDocument/2006/relationships/slideLayout" Target="../slideLayouts/slideLayout9.xml"/><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6.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ideo" Target="https://www.youtube.com/embed/jozifs42thw" TargetMode="Externa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5618" y="5322013"/>
            <a:ext cx="7435065" cy="1403760"/>
          </a:xfrm>
          <a:solidFill>
            <a:schemeClr val="bg1">
              <a:lumMod val="75000"/>
            </a:schemeClr>
          </a:solidFill>
        </p:spPr>
        <p:txBody>
          <a:bodyPr anchor="ctr">
            <a:normAutofit fontScale="90000"/>
          </a:bodyPr>
          <a:lstStyle/>
          <a:p>
            <a:r>
              <a:rPr lang="en-US" sz="7200" dirty="0"/>
              <a:t>NPDES Project</a:t>
            </a:r>
            <a:br>
              <a:rPr lang="en-US" sz="7200" dirty="0"/>
            </a:br>
            <a:r>
              <a:rPr lang="en-US" sz="3600" dirty="0"/>
              <a:t>Water Pollution Prevention and Compliance</a:t>
            </a:r>
            <a:endParaRPr lang="en-US" sz="7200" dirty="0"/>
          </a:p>
        </p:txBody>
      </p:sp>
    </p:spTree>
    <p:extLst>
      <p:ext uri="{BB962C8B-B14F-4D97-AF65-F5344CB8AC3E}">
        <p14:creationId xmlns:p14="http://schemas.microsoft.com/office/powerpoint/2010/main" val="4261546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6D4BA-E58C-4FC2-9874-C9DA206A22D1}"/>
              </a:ext>
            </a:extLst>
          </p:cNvPr>
          <p:cNvSpPr>
            <a:spLocks noGrp="1"/>
          </p:cNvSpPr>
          <p:nvPr>
            <p:ph type="title"/>
          </p:nvPr>
        </p:nvSpPr>
        <p:spPr>
          <a:xfrm>
            <a:off x="455352" y="421105"/>
            <a:ext cx="3200400" cy="1973179"/>
          </a:xfrm>
        </p:spPr>
        <p:txBody>
          <a:bodyPr>
            <a:normAutofit/>
          </a:bodyPr>
          <a:lstStyle/>
          <a:p>
            <a:r>
              <a:rPr lang="en-US" sz="4000" dirty="0"/>
              <a:t>Preventing</a:t>
            </a:r>
            <a:br>
              <a:rPr lang="en-US" sz="4000" dirty="0"/>
            </a:br>
            <a:r>
              <a:rPr lang="en-US" sz="4000" dirty="0"/>
              <a:t>Construction Discharges</a:t>
            </a:r>
          </a:p>
        </p:txBody>
      </p:sp>
      <p:sp>
        <p:nvSpPr>
          <p:cNvPr id="4" name="Text Placeholder 3">
            <a:extLst>
              <a:ext uri="{FF2B5EF4-FFF2-40B4-BE49-F238E27FC236}">
                <a16:creationId xmlns:a16="http://schemas.microsoft.com/office/drawing/2014/main" id="{BEF255A7-D041-4AFC-90AB-F6E565C2621C}"/>
              </a:ext>
            </a:extLst>
          </p:cNvPr>
          <p:cNvSpPr>
            <a:spLocks noGrp="1"/>
          </p:cNvSpPr>
          <p:nvPr>
            <p:ph type="body" sz="half" idx="2"/>
          </p:nvPr>
        </p:nvSpPr>
        <p:spPr/>
        <p:txBody>
          <a:bodyPr>
            <a:normAutofit/>
          </a:bodyPr>
          <a:lstStyle/>
          <a:p>
            <a:r>
              <a:rPr lang="en-US" sz="3600" dirty="0">
                <a:latin typeface="+mj-lt"/>
              </a:rPr>
              <a:t>Dewatering</a:t>
            </a:r>
          </a:p>
          <a:p>
            <a:r>
              <a:rPr lang="en-US" sz="3600" dirty="0">
                <a:latin typeface="+mj-lt"/>
              </a:rPr>
              <a:t>Working in…</a:t>
            </a:r>
          </a:p>
          <a:p>
            <a:pPr marL="571500" indent="-571500">
              <a:buFont typeface="Arial" panose="020B0604020202020204" pitchFamily="34" charset="0"/>
              <a:buChar char="•"/>
            </a:pPr>
            <a:r>
              <a:rPr lang="en-US" sz="3600" dirty="0">
                <a:latin typeface="+mj-lt"/>
              </a:rPr>
              <a:t>Waterbodies</a:t>
            </a:r>
          </a:p>
          <a:p>
            <a:pPr marL="571500" indent="-571500">
              <a:buFont typeface="Arial" panose="020B0604020202020204" pitchFamily="34" charset="0"/>
              <a:buChar char="•"/>
            </a:pPr>
            <a:r>
              <a:rPr lang="en-US" sz="3600" dirty="0">
                <a:latin typeface="+mj-lt"/>
              </a:rPr>
              <a:t>Areas of high groundwater </a:t>
            </a:r>
          </a:p>
        </p:txBody>
      </p:sp>
      <p:sp>
        <p:nvSpPr>
          <p:cNvPr id="5" name="Date Placeholder 4">
            <a:extLst>
              <a:ext uri="{FF2B5EF4-FFF2-40B4-BE49-F238E27FC236}">
                <a16:creationId xmlns:a16="http://schemas.microsoft.com/office/drawing/2014/main" id="{4D2F99EF-FA63-4F77-B900-00329FF97384}"/>
              </a:ext>
            </a:extLst>
          </p:cNvPr>
          <p:cNvSpPr>
            <a:spLocks noGrp="1"/>
          </p:cNvSpPr>
          <p:nvPr>
            <p:ph type="dt" sz="half" idx="10"/>
          </p:nvPr>
        </p:nvSpPr>
        <p:spPr/>
        <p:txBody>
          <a:bodyPr/>
          <a:lstStyle/>
          <a:p>
            <a:fld id="{BA2A3310-D664-4933-9402-AB5DB0887727}" type="datetime1">
              <a:rPr lang="en-US" smtClean="0"/>
              <a:pPr/>
              <a:t>12/11/2018</a:t>
            </a:fld>
            <a:endParaRPr lang="en-US" dirty="0"/>
          </a:p>
        </p:txBody>
      </p:sp>
      <p:sp>
        <p:nvSpPr>
          <p:cNvPr id="7" name="Slide Number Placeholder 6">
            <a:extLst>
              <a:ext uri="{FF2B5EF4-FFF2-40B4-BE49-F238E27FC236}">
                <a16:creationId xmlns:a16="http://schemas.microsoft.com/office/drawing/2014/main" id="{C909A3C1-6754-4ED4-BFE9-6E2D6C888E5C}"/>
              </a:ext>
            </a:extLst>
          </p:cNvPr>
          <p:cNvSpPr>
            <a:spLocks noGrp="1"/>
          </p:cNvSpPr>
          <p:nvPr>
            <p:ph type="sldNum" sz="quarter" idx="12"/>
          </p:nvPr>
        </p:nvSpPr>
        <p:spPr/>
        <p:txBody>
          <a:bodyPr/>
          <a:lstStyle/>
          <a:p>
            <a:fld id="{9CD8D479-8942-46E8-A226-A4E01F7A105C}" type="slidenum">
              <a:rPr lang="en-US" smtClean="0"/>
              <a:t>10</a:t>
            </a:fld>
            <a:endParaRPr lang="en-US"/>
          </a:p>
        </p:txBody>
      </p:sp>
      <p:pic>
        <p:nvPicPr>
          <p:cNvPr id="9" name="Content Placeholder 8">
            <a:extLst>
              <a:ext uri="{FF2B5EF4-FFF2-40B4-BE49-F238E27FC236}">
                <a16:creationId xmlns:a16="http://schemas.microsoft.com/office/drawing/2014/main" id="{B5F8E6A5-F162-4B48-8E16-487D8B0C6A0F}"/>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86084" y="1773680"/>
            <a:ext cx="6573261" cy="4929945"/>
          </a:xfrm>
          <a:ln w="28575">
            <a:solidFill>
              <a:schemeClr val="accent2"/>
            </a:solidFill>
          </a:ln>
        </p:spPr>
      </p:pic>
      <p:pic>
        <p:nvPicPr>
          <p:cNvPr id="11" name="Picture 10">
            <a:extLst>
              <a:ext uri="{FF2B5EF4-FFF2-40B4-BE49-F238E27FC236}">
                <a16:creationId xmlns:a16="http://schemas.microsoft.com/office/drawing/2014/main" id="{FC8648E9-A543-4912-A740-93A85D6B22B9}"/>
              </a:ext>
            </a:extLst>
          </p:cNvPr>
          <p:cNvPicPr>
            <a:picLocks noChangeAspect="1"/>
          </p:cNvPicPr>
          <p:nvPr/>
        </p:nvPicPr>
        <p:blipFill>
          <a:blip r:embed="rId4"/>
          <a:stretch>
            <a:fillRect/>
          </a:stretch>
        </p:blipFill>
        <p:spPr>
          <a:xfrm>
            <a:off x="9439360" y="176052"/>
            <a:ext cx="2571333" cy="2099788"/>
          </a:xfrm>
          <a:prstGeom prst="rect">
            <a:avLst/>
          </a:prstGeom>
          <a:ln w="28575">
            <a:solidFill>
              <a:schemeClr val="accent4"/>
            </a:solidFill>
          </a:ln>
        </p:spPr>
      </p:pic>
      <p:pic>
        <p:nvPicPr>
          <p:cNvPr id="12" name="Picture 11">
            <a:extLst>
              <a:ext uri="{FF2B5EF4-FFF2-40B4-BE49-F238E27FC236}">
                <a16:creationId xmlns:a16="http://schemas.microsoft.com/office/drawing/2014/main" id="{E6C507FE-42F5-461D-9A8C-38CE0CB6599E}"/>
              </a:ext>
            </a:extLst>
          </p:cNvPr>
          <p:cNvPicPr>
            <a:picLocks noChangeAspect="1"/>
          </p:cNvPicPr>
          <p:nvPr/>
        </p:nvPicPr>
        <p:blipFill>
          <a:blip r:embed="rId5"/>
          <a:stretch>
            <a:fillRect/>
          </a:stretch>
        </p:blipFill>
        <p:spPr>
          <a:xfrm>
            <a:off x="4258893" y="167288"/>
            <a:ext cx="2903959" cy="2099787"/>
          </a:xfrm>
          <a:prstGeom prst="rect">
            <a:avLst/>
          </a:prstGeom>
          <a:ln w="28575">
            <a:solidFill>
              <a:schemeClr val="accent5"/>
            </a:solidFill>
          </a:ln>
        </p:spPr>
      </p:pic>
    </p:spTree>
    <p:extLst>
      <p:ext uri="{BB962C8B-B14F-4D97-AF65-F5344CB8AC3E}">
        <p14:creationId xmlns:p14="http://schemas.microsoft.com/office/powerpoint/2010/main" val="3004752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9AEC373-A1B7-4CAA-909A-DBC2F141ABBC}"/>
              </a:ext>
            </a:extLst>
          </p:cNvPr>
          <p:cNvSpPr>
            <a:spLocks noGrp="1"/>
          </p:cNvSpPr>
          <p:nvPr>
            <p:ph type="dt" sz="half" idx="10"/>
          </p:nvPr>
        </p:nvSpPr>
        <p:spPr/>
        <p:txBody>
          <a:bodyPr/>
          <a:lstStyle/>
          <a:p>
            <a:fld id="{C81B9673-AC7F-4F1F-84E4-F0E5EAAE106D}" type="datetime1">
              <a:rPr lang="en-US" smtClean="0"/>
              <a:pPr/>
              <a:t>12/11/2018</a:t>
            </a:fld>
            <a:endParaRPr lang="en-US" dirty="0"/>
          </a:p>
        </p:txBody>
      </p:sp>
      <p:sp>
        <p:nvSpPr>
          <p:cNvPr id="4" name="Slide Number Placeholder 3">
            <a:extLst>
              <a:ext uri="{FF2B5EF4-FFF2-40B4-BE49-F238E27FC236}">
                <a16:creationId xmlns:a16="http://schemas.microsoft.com/office/drawing/2014/main" id="{DB3DC528-B294-48EB-8995-B5CCC202A19E}"/>
              </a:ext>
            </a:extLst>
          </p:cNvPr>
          <p:cNvSpPr>
            <a:spLocks noGrp="1"/>
          </p:cNvSpPr>
          <p:nvPr>
            <p:ph type="sldNum" sz="quarter" idx="12"/>
          </p:nvPr>
        </p:nvSpPr>
        <p:spPr/>
        <p:txBody>
          <a:bodyPr/>
          <a:lstStyle/>
          <a:p>
            <a:fld id="{9CD8D479-8942-46E8-A226-A4E01F7A105C}" type="slidenum">
              <a:rPr lang="en-US" smtClean="0"/>
              <a:t>11</a:t>
            </a:fld>
            <a:endParaRPr lang="en-US"/>
          </a:p>
        </p:txBody>
      </p:sp>
      <p:graphicFrame>
        <p:nvGraphicFramePr>
          <p:cNvPr id="5" name="Diagram 4">
            <a:extLst>
              <a:ext uri="{FF2B5EF4-FFF2-40B4-BE49-F238E27FC236}">
                <a16:creationId xmlns:a16="http://schemas.microsoft.com/office/drawing/2014/main" id="{5668AB65-0348-4607-B5C8-AFE53B372165}"/>
              </a:ext>
            </a:extLst>
          </p:cNvPr>
          <p:cNvGraphicFramePr/>
          <p:nvPr>
            <p:extLst>
              <p:ext uri="{D42A27DB-BD31-4B8C-83A1-F6EECF244321}">
                <p14:modId xmlns:p14="http://schemas.microsoft.com/office/powerpoint/2010/main" val="3204434085"/>
              </p:ext>
            </p:extLst>
          </p:nvPr>
        </p:nvGraphicFramePr>
        <p:xfrm>
          <a:off x="-719087" y="132491"/>
          <a:ext cx="9077344" cy="64606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A524E169-A61A-4383-BBA6-265D3D6A03F4}"/>
              </a:ext>
            </a:extLst>
          </p:cNvPr>
          <p:cNvSpPr txBox="1"/>
          <p:nvPr/>
        </p:nvSpPr>
        <p:spPr>
          <a:xfrm>
            <a:off x="7661562" y="4655031"/>
            <a:ext cx="2788920" cy="462220"/>
          </a:xfrm>
          <a:prstGeom prst="rect">
            <a:avLst/>
          </a:prstGeom>
          <a:noFill/>
        </p:spPr>
        <p:txBody>
          <a:bodyPr wrap="square" rtlCol="0">
            <a:spAutoFit/>
          </a:bodyPr>
          <a:lstStyle/>
          <a:p>
            <a:r>
              <a:rPr lang="en-US" sz="2400" dirty="0"/>
              <a:t>Install physical BMPs</a:t>
            </a:r>
          </a:p>
        </p:txBody>
      </p:sp>
      <p:sp>
        <p:nvSpPr>
          <p:cNvPr id="8" name="TextBox 7">
            <a:extLst>
              <a:ext uri="{FF2B5EF4-FFF2-40B4-BE49-F238E27FC236}">
                <a16:creationId xmlns:a16="http://schemas.microsoft.com/office/drawing/2014/main" id="{D30D3A61-B3B4-438A-ACBD-6A8F234E2952}"/>
              </a:ext>
            </a:extLst>
          </p:cNvPr>
          <p:cNvSpPr txBox="1"/>
          <p:nvPr/>
        </p:nvSpPr>
        <p:spPr>
          <a:xfrm>
            <a:off x="7661562" y="5066791"/>
            <a:ext cx="3474720" cy="461665"/>
          </a:xfrm>
          <a:prstGeom prst="rect">
            <a:avLst/>
          </a:prstGeom>
          <a:noFill/>
        </p:spPr>
        <p:txBody>
          <a:bodyPr wrap="square" rtlCol="0">
            <a:spAutoFit/>
          </a:bodyPr>
          <a:lstStyle/>
          <a:p>
            <a:r>
              <a:rPr lang="en-US" sz="2400" dirty="0"/>
              <a:t>Implement good practices</a:t>
            </a:r>
          </a:p>
        </p:txBody>
      </p:sp>
      <p:sp>
        <p:nvSpPr>
          <p:cNvPr id="9" name="TextBox 8">
            <a:extLst>
              <a:ext uri="{FF2B5EF4-FFF2-40B4-BE49-F238E27FC236}">
                <a16:creationId xmlns:a16="http://schemas.microsoft.com/office/drawing/2014/main" id="{86E4CC32-2DDC-44EF-83AF-92C160666E5E}"/>
              </a:ext>
            </a:extLst>
          </p:cNvPr>
          <p:cNvSpPr txBox="1"/>
          <p:nvPr/>
        </p:nvSpPr>
        <p:spPr>
          <a:xfrm>
            <a:off x="7661562" y="5889201"/>
            <a:ext cx="1778831" cy="461665"/>
          </a:xfrm>
          <a:prstGeom prst="rect">
            <a:avLst/>
          </a:prstGeom>
          <a:noFill/>
        </p:spPr>
        <p:txBody>
          <a:bodyPr wrap="square" rtlCol="0">
            <a:spAutoFit/>
          </a:bodyPr>
          <a:lstStyle/>
          <a:p>
            <a:r>
              <a:rPr lang="en-US" sz="2400" dirty="0"/>
              <a:t>Stabilization</a:t>
            </a:r>
          </a:p>
        </p:txBody>
      </p:sp>
      <p:sp>
        <p:nvSpPr>
          <p:cNvPr id="10" name="TextBox 9">
            <a:extLst>
              <a:ext uri="{FF2B5EF4-FFF2-40B4-BE49-F238E27FC236}">
                <a16:creationId xmlns:a16="http://schemas.microsoft.com/office/drawing/2014/main" id="{DA41B250-7B08-4BA7-9B39-CA352F6944EB}"/>
              </a:ext>
            </a:extLst>
          </p:cNvPr>
          <p:cNvSpPr txBox="1"/>
          <p:nvPr/>
        </p:nvSpPr>
        <p:spPr>
          <a:xfrm>
            <a:off x="7661562" y="5477996"/>
            <a:ext cx="4449158" cy="461665"/>
          </a:xfrm>
          <a:prstGeom prst="rect">
            <a:avLst/>
          </a:prstGeom>
          <a:noFill/>
        </p:spPr>
        <p:txBody>
          <a:bodyPr wrap="square" rtlCol="0">
            <a:spAutoFit/>
          </a:bodyPr>
          <a:lstStyle/>
          <a:p>
            <a:r>
              <a:rPr lang="en-US" sz="2400" dirty="0"/>
              <a:t>Inspections &amp; Compliance Checks</a:t>
            </a:r>
          </a:p>
        </p:txBody>
      </p:sp>
      <p:sp>
        <p:nvSpPr>
          <p:cNvPr id="11" name="TextBox 10">
            <a:extLst>
              <a:ext uri="{FF2B5EF4-FFF2-40B4-BE49-F238E27FC236}">
                <a16:creationId xmlns:a16="http://schemas.microsoft.com/office/drawing/2014/main" id="{10E5CED8-B9CC-4041-9922-A7EA903D3744}"/>
              </a:ext>
            </a:extLst>
          </p:cNvPr>
          <p:cNvSpPr txBox="1"/>
          <p:nvPr/>
        </p:nvSpPr>
        <p:spPr>
          <a:xfrm>
            <a:off x="2986780" y="1182707"/>
            <a:ext cx="5912544" cy="461665"/>
          </a:xfrm>
          <a:prstGeom prst="rect">
            <a:avLst/>
          </a:prstGeom>
          <a:noFill/>
        </p:spPr>
        <p:txBody>
          <a:bodyPr wrap="square" rtlCol="0">
            <a:spAutoFit/>
          </a:bodyPr>
          <a:lstStyle/>
          <a:p>
            <a:r>
              <a:rPr lang="en-US" sz="2400" dirty="0"/>
              <a:t>Including NPDES documents in bid package</a:t>
            </a:r>
          </a:p>
        </p:txBody>
      </p:sp>
      <p:sp>
        <p:nvSpPr>
          <p:cNvPr id="12" name="TextBox 11">
            <a:extLst>
              <a:ext uri="{FF2B5EF4-FFF2-40B4-BE49-F238E27FC236}">
                <a16:creationId xmlns:a16="http://schemas.microsoft.com/office/drawing/2014/main" id="{2BB11244-BF61-4EFF-9FDB-2625B278C393}"/>
              </a:ext>
            </a:extLst>
          </p:cNvPr>
          <p:cNvSpPr txBox="1"/>
          <p:nvPr/>
        </p:nvSpPr>
        <p:spPr>
          <a:xfrm>
            <a:off x="2986780" y="404233"/>
            <a:ext cx="7792720" cy="461665"/>
          </a:xfrm>
          <a:prstGeom prst="rect">
            <a:avLst/>
          </a:prstGeom>
          <a:noFill/>
        </p:spPr>
        <p:txBody>
          <a:bodyPr wrap="square" rtlCol="0">
            <a:spAutoFit/>
          </a:bodyPr>
          <a:lstStyle/>
          <a:p>
            <a:r>
              <a:rPr lang="en-US" sz="2400" dirty="0"/>
              <a:t>Reviewing permit apps, BMP plans/ESCPs</a:t>
            </a:r>
          </a:p>
        </p:txBody>
      </p:sp>
      <p:sp>
        <p:nvSpPr>
          <p:cNvPr id="13" name="TextBox 12">
            <a:extLst>
              <a:ext uri="{FF2B5EF4-FFF2-40B4-BE49-F238E27FC236}">
                <a16:creationId xmlns:a16="http://schemas.microsoft.com/office/drawing/2014/main" id="{8087DA88-29A6-424C-A671-ADA4915060D4}"/>
              </a:ext>
            </a:extLst>
          </p:cNvPr>
          <p:cNvSpPr txBox="1"/>
          <p:nvPr/>
        </p:nvSpPr>
        <p:spPr>
          <a:xfrm>
            <a:off x="2986780" y="793470"/>
            <a:ext cx="6258559" cy="461665"/>
          </a:xfrm>
          <a:prstGeom prst="rect">
            <a:avLst/>
          </a:prstGeom>
          <a:noFill/>
        </p:spPr>
        <p:txBody>
          <a:bodyPr wrap="square" rtlCol="0">
            <a:spAutoFit/>
          </a:bodyPr>
          <a:lstStyle/>
          <a:p>
            <a:r>
              <a:rPr lang="en-US" sz="2400" dirty="0"/>
              <a:t>Writing in environmental specifications</a:t>
            </a:r>
          </a:p>
        </p:txBody>
      </p:sp>
      <p:sp>
        <p:nvSpPr>
          <p:cNvPr id="14" name="TextBox 13">
            <a:extLst>
              <a:ext uri="{FF2B5EF4-FFF2-40B4-BE49-F238E27FC236}">
                <a16:creationId xmlns:a16="http://schemas.microsoft.com/office/drawing/2014/main" id="{932D5CF7-7FE9-45FC-8D54-EA111A355090}"/>
              </a:ext>
            </a:extLst>
          </p:cNvPr>
          <p:cNvSpPr txBox="1"/>
          <p:nvPr/>
        </p:nvSpPr>
        <p:spPr>
          <a:xfrm>
            <a:off x="5251221" y="3049527"/>
            <a:ext cx="6948323" cy="461665"/>
          </a:xfrm>
          <a:prstGeom prst="rect">
            <a:avLst/>
          </a:prstGeom>
          <a:noFill/>
        </p:spPr>
        <p:txBody>
          <a:bodyPr wrap="square" rtlCol="0">
            <a:spAutoFit/>
          </a:bodyPr>
          <a:lstStyle/>
          <a:p>
            <a:r>
              <a:rPr lang="en-US" sz="2400" dirty="0"/>
              <a:t>Selecting a contractor with environmental knowledge?</a:t>
            </a:r>
          </a:p>
        </p:txBody>
      </p:sp>
      <p:sp>
        <p:nvSpPr>
          <p:cNvPr id="15" name="TextBox 14">
            <a:extLst>
              <a:ext uri="{FF2B5EF4-FFF2-40B4-BE49-F238E27FC236}">
                <a16:creationId xmlns:a16="http://schemas.microsoft.com/office/drawing/2014/main" id="{40D6B33B-859A-49A8-B442-5537F2CCD009}"/>
              </a:ext>
            </a:extLst>
          </p:cNvPr>
          <p:cNvSpPr txBox="1"/>
          <p:nvPr/>
        </p:nvSpPr>
        <p:spPr>
          <a:xfrm>
            <a:off x="2986780" y="1961179"/>
            <a:ext cx="9710977" cy="461665"/>
          </a:xfrm>
          <a:prstGeom prst="rect">
            <a:avLst/>
          </a:prstGeom>
          <a:noFill/>
        </p:spPr>
        <p:txBody>
          <a:bodyPr wrap="square" rtlCol="0">
            <a:spAutoFit/>
          </a:bodyPr>
          <a:lstStyle/>
          <a:p>
            <a:r>
              <a:rPr lang="en-US" sz="2400" dirty="0"/>
              <a:t>Bring awareness to environmental requirements during pre-bid meeting</a:t>
            </a:r>
          </a:p>
        </p:txBody>
      </p:sp>
      <p:sp>
        <p:nvSpPr>
          <p:cNvPr id="16" name="TextBox 15">
            <a:extLst>
              <a:ext uri="{FF2B5EF4-FFF2-40B4-BE49-F238E27FC236}">
                <a16:creationId xmlns:a16="http://schemas.microsoft.com/office/drawing/2014/main" id="{5B907091-B7E7-48BA-BEE7-E5758179E47B}"/>
              </a:ext>
            </a:extLst>
          </p:cNvPr>
          <p:cNvSpPr txBox="1"/>
          <p:nvPr/>
        </p:nvSpPr>
        <p:spPr>
          <a:xfrm>
            <a:off x="2986780" y="14996"/>
            <a:ext cx="9200362" cy="461665"/>
          </a:xfrm>
          <a:prstGeom prst="rect">
            <a:avLst/>
          </a:prstGeom>
          <a:noFill/>
        </p:spPr>
        <p:txBody>
          <a:bodyPr wrap="square" rtlCol="0">
            <a:spAutoFit/>
          </a:bodyPr>
          <a:lstStyle/>
          <a:p>
            <a:r>
              <a:rPr lang="en-US" sz="2400" dirty="0"/>
              <a:t>Requiring consultant who designs/reviews BMP plans to have knowledge</a:t>
            </a:r>
          </a:p>
        </p:txBody>
      </p:sp>
      <p:sp>
        <p:nvSpPr>
          <p:cNvPr id="17" name="TextBox 16">
            <a:extLst>
              <a:ext uri="{FF2B5EF4-FFF2-40B4-BE49-F238E27FC236}">
                <a16:creationId xmlns:a16="http://schemas.microsoft.com/office/drawing/2014/main" id="{926DE8B6-7D44-400D-A92B-2EA8BBD7189D}"/>
              </a:ext>
            </a:extLst>
          </p:cNvPr>
          <p:cNvSpPr txBox="1"/>
          <p:nvPr/>
        </p:nvSpPr>
        <p:spPr>
          <a:xfrm>
            <a:off x="5243677" y="3934253"/>
            <a:ext cx="6948323" cy="461665"/>
          </a:xfrm>
          <a:prstGeom prst="rect">
            <a:avLst/>
          </a:prstGeom>
          <a:noFill/>
        </p:spPr>
        <p:txBody>
          <a:bodyPr wrap="square" rtlCol="0">
            <a:spAutoFit/>
          </a:bodyPr>
          <a:lstStyle/>
          <a:p>
            <a:r>
              <a:rPr lang="en-US" sz="2400" dirty="0"/>
              <a:t>Discussing environmental needs during pre-con mtg</a:t>
            </a:r>
          </a:p>
        </p:txBody>
      </p:sp>
      <p:sp>
        <p:nvSpPr>
          <p:cNvPr id="18" name="TextBox 17">
            <a:extLst>
              <a:ext uri="{FF2B5EF4-FFF2-40B4-BE49-F238E27FC236}">
                <a16:creationId xmlns:a16="http://schemas.microsoft.com/office/drawing/2014/main" id="{F94E97C3-6E49-4557-B8CC-F93CA90A9946}"/>
              </a:ext>
            </a:extLst>
          </p:cNvPr>
          <p:cNvSpPr txBox="1"/>
          <p:nvPr/>
        </p:nvSpPr>
        <p:spPr>
          <a:xfrm>
            <a:off x="2986780" y="1571944"/>
            <a:ext cx="8819139" cy="461665"/>
          </a:xfrm>
          <a:prstGeom prst="rect">
            <a:avLst/>
          </a:prstGeom>
          <a:noFill/>
        </p:spPr>
        <p:txBody>
          <a:bodyPr wrap="square" rtlCol="0">
            <a:spAutoFit/>
          </a:bodyPr>
          <a:lstStyle/>
          <a:p>
            <a:r>
              <a:rPr lang="en-US" sz="2400" dirty="0"/>
              <a:t>Crafting functional funding for BMPs in bid package</a:t>
            </a:r>
          </a:p>
        </p:txBody>
      </p:sp>
    </p:spTree>
    <p:extLst>
      <p:ext uri="{BB962C8B-B14F-4D97-AF65-F5344CB8AC3E}">
        <p14:creationId xmlns:p14="http://schemas.microsoft.com/office/powerpoint/2010/main" val="3957037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left)">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left)">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left)">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wipe(left)">
                                      <p:cBhvr>
                                        <p:cTn id="52" dur="5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wipe(left)">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wipe(left)">
                                      <p:cBhvr>
                                        <p:cTn id="6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6" grpId="0"/>
      <p:bldP spid="17"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7F73F7-3E5C-4620-A5D2-0C165AAC3528}"/>
              </a:ext>
            </a:extLst>
          </p:cNvPr>
          <p:cNvSpPr>
            <a:spLocks noGrp="1"/>
          </p:cNvSpPr>
          <p:nvPr>
            <p:ph type="sldNum" sz="quarter" idx="12"/>
          </p:nvPr>
        </p:nvSpPr>
        <p:spPr/>
        <p:txBody>
          <a:bodyPr/>
          <a:lstStyle/>
          <a:p>
            <a:fld id="{9CD8D479-8942-46E8-A226-A4E01F7A105C}" type="slidenum">
              <a:rPr lang="en-US" smtClean="0"/>
              <a:t>12</a:t>
            </a:fld>
            <a:endParaRPr lang="en-US"/>
          </a:p>
        </p:txBody>
      </p:sp>
      <p:sp>
        <p:nvSpPr>
          <p:cNvPr id="69" name="TextBox 68">
            <a:extLst>
              <a:ext uri="{FF2B5EF4-FFF2-40B4-BE49-F238E27FC236}">
                <a16:creationId xmlns:a16="http://schemas.microsoft.com/office/drawing/2014/main" id="{68119271-AF2D-405E-857E-394F77CEF795}"/>
              </a:ext>
            </a:extLst>
          </p:cNvPr>
          <p:cNvSpPr txBox="1"/>
          <p:nvPr/>
        </p:nvSpPr>
        <p:spPr>
          <a:xfrm>
            <a:off x="2015365" y="2168302"/>
            <a:ext cx="1491916" cy="369332"/>
          </a:xfrm>
          <a:prstGeom prst="rect">
            <a:avLst/>
          </a:prstGeom>
          <a:noFill/>
        </p:spPr>
        <p:txBody>
          <a:bodyPr wrap="square" rtlCol="0">
            <a:spAutoFit/>
          </a:bodyPr>
          <a:lstStyle/>
          <a:p>
            <a:pPr algn="ctr"/>
            <a:r>
              <a:rPr lang="en-US" dirty="0"/>
              <a:t>The Feds</a:t>
            </a:r>
          </a:p>
        </p:txBody>
      </p:sp>
      <p:sp>
        <p:nvSpPr>
          <p:cNvPr id="72" name="TextBox 71">
            <a:extLst>
              <a:ext uri="{FF2B5EF4-FFF2-40B4-BE49-F238E27FC236}">
                <a16:creationId xmlns:a16="http://schemas.microsoft.com/office/drawing/2014/main" id="{59924E25-7D16-416D-A1B1-F712F319276C}"/>
              </a:ext>
            </a:extLst>
          </p:cNvPr>
          <p:cNvSpPr txBox="1"/>
          <p:nvPr/>
        </p:nvSpPr>
        <p:spPr>
          <a:xfrm>
            <a:off x="1682791" y="2727306"/>
            <a:ext cx="2157063" cy="369332"/>
          </a:xfrm>
          <a:prstGeom prst="rect">
            <a:avLst/>
          </a:prstGeom>
          <a:noFill/>
        </p:spPr>
        <p:txBody>
          <a:bodyPr wrap="square" rtlCol="0">
            <a:spAutoFit/>
          </a:bodyPr>
          <a:lstStyle/>
          <a:p>
            <a:pPr algn="ctr"/>
            <a:r>
              <a:rPr lang="en-US" dirty="0"/>
              <a:t>The Clean Water Act</a:t>
            </a:r>
          </a:p>
        </p:txBody>
      </p:sp>
      <p:pic>
        <p:nvPicPr>
          <p:cNvPr id="82" name="Picture 81">
            <a:extLst>
              <a:ext uri="{FF2B5EF4-FFF2-40B4-BE49-F238E27FC236}">
                <a16:creationId xmlns:a16="http://schemas.microsoft.com/office/drawing/2014/main" id="{ED01B636-64D7-4154-9ED8-811D5C7C838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3369"/>
          <a:stretch/>
        </p:blipFill>
        <p:spPr>
          <a:xfrm>
            <a:off x="2174038" y="929348"/>
            <a:ext cx="1174570" cy="1238954"/>
          </a:xfrm>
          <a:prstGeom prst="ellipse">
            <a:avLst/>
          </a:prstGeom>
        </p:spPr>
      </p:pic>
      <p:sp>
        <p:nvSpPr>
          <p:cNvPr id="86" name="Rectangle: Rounded Corners 85">
            <a:extLst>
              <a:ext uri="{FF2B5EF4-FFF2-40B4-BE49-F238E27FC236}">
                <a16:creationId xmlns:a16="http://schemas.microsoft.com/office/drawing/2014/main" id="{2C5F4B16-28EF-45FA-9F51-31A583439440}"/>
              </a:ext>
            </a:extLst>
          </p:cNvPr>
          <p:cNvSpPr/>
          <p:nvPr/>
        </p:nvSpPr>
        <p:spPr>
          <a:xfrm>
            <a:off x="1485657" y="3735858"/>
            <a:ext cx="2633801" cy="9233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US Waters Are </a:t>
            </a:r>
          </a:p>
          <a:p>
            <a:pPr algn="ctr"/>
            <a:r>
              <a:rPr lang="en-US" dirty="0"/>
              <a:t>“Fishable &amp; Swimmable”</a:t>
            </a:r>
          </a:p>
        </p:txBody>
      </p:sp>
      <p:sp>
        <p:nvSpPr>
          <p:cNvPr id="87" name="Rectangle: Rounded Corners 86">
            <a:extLst>
              <a:ext uri="{FF2B5EF4-FFF2-40B4-BE49-F238E27FC236}">
                <a16:creationId xmlns:a16="http://schemas.microsoft.com/office/drawing/2014/main" id="{DA30D953-FE4A-4238-910A-05EEEFD7B5CD}"/>
              </a:ext>
            </a:extLst>
          </p:cNvPr>
          <p:cNvSpPr/>
          <p:nvPr/>
        </p:nvSpPr>
        <p:spPr>
          <a:xfrm>
            <a:off x="1485658" y="4993384"/>
            <a:ext cx="2633800" cy="129278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National Pollutant Discharge Elimination System</a:t>
            </a:r>
          </a:p>
        </p:txBody>
      </p:sp>
      <p:pic>
        <p:nvPicPr>
          <p:cNvPr id="78" name="Picture 77">
            <a:extLst>
              <a:ext uri="{FF2B5EF4-FFF2-40B4-BE49-F238E27FC236}">
                <a16:creationId xmlns:a16="http://schemas.microsoft.com/office/drawing/2014/main" id="{4EDDB0AD-C17C-4DA9-B740-BAAC358ED4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5457" y="935455"/>
            <a:ext cx="1164945" cy="1164945"/>
          </a:xfrm>
          <a:prstGeom prst="ellipse">
            <a:avLst/>
          </a:prstGeom>
        </p:spPr>
      </p:pic>
      <p:sp>
        <p:nvSpPr>
          <p:cNvPr id="70" name="TextBox 69">
            <a:extLst>
              <a:ext uri="{FF2B5EF4-FFF2-40B4-BE49-F238E27FC236}">
                <a16:creationId xmlns:a16="http://schemas.microsoft.com/office/drawing/2014/main" id="{D371861C-774D-43C5-9528-B0008706CB62}"/>
              </a:ext>
            </a:extLst>
          </p:cNvPr>
          <p:cNvSpPr txBox="1"/>
          <p:nvPr/>
        </p:nvSpPr>
        <p:spPr>
          <a:xfrm>
            <a:off x="5701971" y="2176452"/>
            <a:ext cx="1491916" cy="369332"/>
          </a:xfrm>
          <a:prstGeom prst="rect">
            <a:avLst/>
          </a:prstGeom>
          <a:noFill/>
        </p:spPr>
        <p:txBody>
          <a:bodyPr wrap="square" rtlCol="0">
            <a:spAutoFit/>
          </a:bodyPr>
          <a:lstStyle/>
          <a:p>
            <a:pPr algn="ctr"/>
            <a:r>
              <a:rPr lang="en-US" dirty="0"/>
              <a:t>The State</a:t>
            </a:r>
          </a:p>
        </p:txBody>
      </p:sp>
      <p:sp>
        <p:nvSpPr>
          <p:cNvPr id="73" name="TextBox 72">
            <a:extLst>
              <a:ext uri="{FF2B5EF4-FFF2-40B4-BE49-F238E27FC236}">
                <a16:creationId xmlns:a16="http://schemas.microsoft.com/office/drawing/2014/main" id="{17C4D38C-7F0A-4943-9841-9ED7DA2EE36D}"/>
              </a:ext>
            </a:extLst>
          </p:cNvPr>
          <p:cNvSpPr txBox="1"/>
          <p:nvPr/>
        </p:nvSpPr>
        <p:spPr>
          <a:xfrm>
            <a:off x="4893110" y="2735456"/>
            <a:ext cx="3109637" cy="646331"/>
          </a:xfrm>
          <a:prstGeom prst="rect">
            <a:avLst/>
          </a:prstGeom>
          <a:noFill/>
        </p:spPr>
        <p:txBody>
          <a:bodyPr wrap="square" rtlCol="0">
            <a:spAutoFit/>
          </a:bodyPr>
          <a:lstStyle/>
          <a:p>
            <a:pPr algn="ctr"/>
            <a:r>
              <a:rPr lang="en-US" dirty="0"/>
              <a:t>State Water Pollution Laws </a:t>
            </a:r>
          </a:p>
          <a:p>
            <a:pPr algn="ctr"/>
            <a:r>
              <a:rPr lang="en-US" dirty="0"/>
              <a:t>(HRS 342D)</a:t>
            </a:r>
          </a:p>
        </p:txBody>
      </p:sp>
      <p:sp>
        <p:nvSpPr>
          <p:cNvPr id="88" name="Rectangle: Rounded Corners 87">
            <a:extLst>
              <a:ext uri="{FF2B5EF4-FFF2-40B4-BE49-F238E27FC236}">
                <a16:creationId xmlns:a16="http://schemas.microsoft.com/office/drawing/2014/main" id="{39F3EDCF-2923-4E28-A5AE-CF18059DAB5D}"/>
              </a:ext>
            </a:extLst>
          </p:cNvPr>
          <p:cNvSpPr/>
          <p:nvPr/>
        </p:nvSpPr>
        <p:spPr>
          <a:xfrm>
            <a:off x="5220249" y="3735858"/>
            <a:ext cx="2633801" cy="9233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Hawaii’s Waters Are </a:t>
            </a:r>
          </a:p>
          <a:p>
            <a:pPr algn="ctr"/>
            <a:r>
              <a:rPr lang="en-US" dirty="0"/>
              <a:t>“Fishable &amp; Swimmable”</a:t>
            </a:r>
          </a:p>
        </p:txBody>
      </p:sp>
      <p:sp>
        <p:nvSpPr>
          <p:cNvPr id="89" name="Rectangle: Rounded Corners 88">
            <a:extLst>
              <a:ext uri="{FF2B5EF4-FFF2-40B4-BE49-F238E27FC236}">
                <a16:creationId xmlns:a16="http://schemas.microsoft.com/office/drawing/2014/main" id="{0F5C003D-33D1-4287-A72E-E7F9A0382698}"/>
              </a:ext>
            </a:extLst>
          </p:cNvPr>
          <p:cNvSpPr/>
          <p:nvPr/>
        </p:nvSpPr>
        <p:spPr>
          <a:xfrm>
            <a:off x="5175639" y="4993384"/>
            <a:ext cx="2633800" cy="129278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Hawaii’s Version</a:t>
            </a:r>
          </a:p>
          <a:p>
            <a:pPr algn="ctr"/>
            <a:r>
              <a:rPr lang="en-US" dirty="0"/>
              <a:t>National Pollutant Discharge Elimination System</a:t>
            </a:r>
          </a:p>
        </p:txBody>
      </p:sp>
      <p:sp>
        <p:nvSpPr>
          <p:cNvPr id="71" name="TextBox 70">
            <a:extLst>
              <a:ext uri="{FF2B5EF4-FFF2-40B4-BE49-F238E27FC236}">
                <a16:creationId xmlns:a16="http://schemas.microsoft.com/office/drawing/2014/main" id="{779ACE61-D94C-4D6F-8C2E-FB7C0312EF8F}"/>
              </a:ext>
            </a:extLst>
          </p:cNvPr>
          <p:cNvSpPr txBox="1"/>
          <p:nvPr/>
        </p:nvSpPr>
        <p:spPr>
          <a:xfrm>
            <a:off x="9585260" y="2171892"/>
            <a:ext cx="1491916" cy="369332"/>
          </a:xfrm>
          <a:prstGeom prst="rect">
            <a:avLst/>
          </a:prstGeom>
          <a:noFill/>
        </p:spPr>
        <p:txBody>
          <a:bodyPr wrap="square" rtlCol="0">
            <a:spAutoFit/>
          </a:bodyPr>
          <a:lstStyle/>
          <a:p>
            <a:pPr algn="ctr"/>
            <a:r>
              <a:rPr lang="en-US" dirty="0"/>
              <a:t>The County</a:t>
            </a:r>
          </a:p>
        </p:txBody>
      </p:sp>
      <p:sp>
        <p:nvSpPr>
          <p:cNvPr id="74" name="TextBox 73">
            <a:extLst>
              <a:ext uri="{FF2B5EF4-FFF2-40B4-BE49-F238E27FC236}">
                <a16:creationId xmlns:a16="http://schemas.microsoft.com/office/drawing/2014/main" id="{A99BE2D0-8525-4B1B-8A4D-041DE20F81CC}"/>
              </a:ext>
            </a:extLst>
          </p:cNvPr>
          <p:cNvSpPr txBox="1"/>
          <p:nvPr/>
        </p:nvSpPr>
        <p:spPr>
          <a:xfrm>
            <a:off x="8776399" y="2730896"/>
            <a:ext cx="3109637" cy="923330"/>
          </a:xfrm>
          <a:prstGeom prst="rect">
            <a:avLst/>
          </a:prstGeom>
          <a:noFill/>
        </p:spPr>
        <p:txBody>
          <a:bodyPr wrap="square" rtlCol="0">
            <a:spAutoFit/>
          </a:bodyPr>
          <a:lstStyle/>
          <a:p>
            <a:pPr algn="ctr"/>
            <a:r>
              <a:rPr lang="en-US" dirty="0"/>
              <a:t>County Rules &amp; Ordinances</a:t>
            </a:r>
          </a:p>
          <a:p>
            <a:pPr algn="ctr"/>
            <a:r>
              <a:rPr lang="en-US" dirty="0"/>
              <a:t>(ROH Ch. 14, Title 12)</a:t>
            </a:r>
          </a:p>
          <a:p>
            <a:pPr algn="ctr"/>
            <a:r>
              <a:rPr lang="en-US" dirty="0"/>
              <a:t>(Admin Rules Title 20, Ch. 3)</a:t>
            </a:r>
          </a:p>
        </p:txBody>
      </p:sp>
      <p:pic>
        <p:nvPicPr>
          <p:cNvPr id="76" name="Picture 75">
            <a:extLst>
              <a:ext uri="{FF2B5EF4-FFF2-40B4-BE49-F238E27FC236}">
                <a16:creationId xmlns:a16="http://schemas.microsoft.com/office/drawing/2014/main" id="{87B44AA9-97A7-4277-B444-257707EBE5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43934" y="934344"/>
            <a:ext cx="1161798" cy="1156635"/>
          </a:xfrm>
          <a:prstGeom prst="ellipse">
            <a:avLst/>
          </a:prstGeom>
        </p:spPr>
      </p:pic>
      <p:sp>
        <p:nvSpPr>
          <p:cNvPr id="90" name="Rectangle: Rounded Corners 89">
            <a:extLst>
              <a:ext uri="{FF2B5EF4-FFF2-40B4-BE49-F238E27FC236}">
                <a16:creationId xmlns:a16="http://schemas.microsoft.com/office/drawing/2014/main" id="{595DA013-D7DD-4C5C-9F70-57D12A4DEB0D}"/>
              </a:ext>
            </a:extLst>
          </p:cNvPr>
          <p:cNvSpPr/>
          <p:nvPr/>
        </p:nvSpPr>
        <p:spPr>
          <a:xfrm>
            <a:off x="9151524" y="3735858"/>
            <a:ext cx="2633801" cy="9233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Activities in the CCH keep Hawaii’s waters fishable &amp; swimmable</a:t>
            </a:r>
          </a:p>
        </p:txBody>
      </p:sp>
      <p:sp>
        <p:nvSpPr>
          <p:cNvPr id="92" name="Rectangle: Rounded Corners 91">
            <a:extLst>
              <a:ext uri="{FF2B5EF4-FFF2-40B4-BE49-F238E27FC236}">
                <a16:creationId xmlns:a16="http://schemas.microsoft.com/office/drawing/2014/main" id="{5AFB692E-6266-4973-97FF-C676FFB7D1EE}"/>
              </a:ext>
            </a:extLst>
          </p:cNvPr>
          <p:cNvSpPr/>
          <p:nvPr/>
        </p:nvSpPr>
        <p:spPr>
          <a:xfrm>
            <a:off x="9151525" y="4993384"/>
            <a:ext cx="2633800" cy="129278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CCH MS4 Program</a:t>
            </a:r>
          </a:p>
          <a:p>
            <a:pPr algn="ctr"/>
            <a:r>
              <a:rPr lang="en-US" dirty="0"/>
              <a:t>+</a:t>
            </a:r>
          </a:p>
          <a:p>
            <a:pPr algn="ctr"/>
            <a:r>
              <a:rPr lang="en-US" dirty="0"/>
              <a:t>Rules Relating to Water Quality</a:t>
            </a:r>
          </a:p>
        </p:txBody>
      </p:sp>
      <p:sp>
        <p:nvSpPr>
          <p:cNvPr id="94" name="Rectangle 93">
            <a:extLst>
              <a:ext uri="{FF2B5EF4-FFF2-40B4-BE49-F238E27FC236}">
                <a16:creationId xmlns:a16="http://schemas.microsoft.com/office/drawing/2014/main" id="{C6CD2303-2496-4834-9979-5A23E857A450}"/>
              </a:ext>
            </a:extLst>
          </p:cNvPr>
          <p:cNvSpPr/>
          <p:nvPr/>
        </p:nvSpPr>
        <p:spPr>
          <a:xfrm rot="20350049">
            <a:off x="315696" y="753507"/>
            <a:ext cx="3762568" cy="923330"/>
          </a:xfrm>
          <a:prstGeom prst="rect">
            <a:avLst/>
          </a:prstGeom>
          <a:noFill/>
        </p:spPr>
        <p:txBody>
          <a:bodyPr wrap="none" lIns="91440" tIns="45720" rIns="91440" bIns="45720">
            <a:prstTxWarp prst="textArchUp">
              <a:avLst/>
            </a:prstTxWarp>
            <a:spAutoFit/>
          </a:bodyPr>
          <a:lstStyle/>
          <a:p>
            <a:pPr algn="ctr"/>
            <a:r>
              <a:rPr lang="en-US" sz="5400" b="1" cap="none" spc="0" dirty="0">
                <a:ln w="12700">
                  <a:solidFill>
                    <a:schemeClr val="tx2">
                      <a:lumMod val="75000"/>
                    </a:schemeClr>
                  </a:solidFill>
                  <a:prstDash val="solid"/>
                </a:ln>
                <a:pattFill prst="dkUpDiag">
                  <a:fgClr>
                    <a:srgbClr val="FF9933"/>
                  </a:fgClr>
                  <a:bgClr>
                    <a:schemeClr val="bg1"/>
                  </a:bgClr>
                </a:pattFill>
                <a:effectLst>
                  <a:outerShdw dist="38100" dir="2640000" algn="bl" rotWithShape="0">
                    <a:schemeClr val="tx2">
                      <a:lumMod val="75000"/>
                    </a:schemeClr>
                  </a:outerShdw>
                </a:effectLst>
              </a:rPr>
              <a:t>The Regulations</a:t>
            </a:r>
          </a:p>
        </p:txBody>
      </p:sp>
    </p:spTree>
    <p:extLst>
      <p:ext uri="{BB962C8B-B14F-4D97-AF65-F5344CB8AC3E}">
        <p14:creationId xmlns:p14="http://schemas.microsoft.com/office/powerpoint/2010/main" val="1018536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7F73F7-3E5C-4620-A5D2-0C165AAC3528}"/>
              </a:ext>
            </a:extLst>
          </p:cNvPr>
          <p:cNvSpPr>
            <a:spLocks noGrp="1"/>
          </p:cNvSpPr>
          <p:nvPr>
            <p:ph type="sldNum" sz="quarter" idx="12"/>
          </p:nvPr>
        </p:nvSpPr>
        <p:spPr/>
        <p:txBody>
          <a:bodyPr/>
          <a:lstStyle/>
          <a:p>
            <a:fld id="{9CD8D479-8942-46E8-A226-A4E01F7A105C}" type="slidenum">
              <a:rPr lang="en-US" smtClean="0"/>
              <a:t>13</a:t>
            </a:fld>
            <a:endParaRPr lang="en-US"/>
          </a:p>
        </p:txBody>
      </p:sp>
      <p:pic>
        <p:nvPicPr>
          <p:cNvPr id="76" name="Picture 75">
            <a:extLst>
              <a:ext uri="{FF2B5EF4-FFF2-40B4-BE49-F238E27FC236}">
                <a16:creationId xmlns:a16="http://schemas.microsoft.com/office/drawing/2014/main" id="{87B44AA9-97A7-4277-B444-257707EBE5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61455" y="3469757"/>
            <a:ext cx="910105" cy="906060"/>
          </a:xfrm>
          <a:prstGeom prst="ellipse">
            <a:avLst/>
          </a:prstGeom>
        </p:spPr>
      </p:pic>
      <p:sp>
        <p:nvSpPr>
          <p:cNvPr id="89" name="Rectangle: Rounded Corners 88">
            <a:extLst>
              <a:ext uri="{FF2B5EF4-FFF2-40B4-BE49-F238E27FC236}">
                <a16:creationId xmlns:a16="http://schemas.microsoft.com/office/drawing/2014/main" id="{0F5C003D-33D1-4287-A72E-E7F9A0382698}"/>
              </a:ext>
            </a:extLst>
          </p:cNvPr>
          <p:cNvSpPr/>
          <p:nvPr/>
        </p:nvSpPr>
        <p:spPr>
          <a:xfrm>
            <a:off x="3252945" y="1290192"/>
            <a:ext cx="5695736" cy="45616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Hawaii’s National Pollutant Discharge Elimination System</a:t>
            </a:r>
          </a:p>
        </p:txBody>
      </p:sp>
      <p:sp>
        <p:nvSpPr>
          <p:cNvPr id="92" name="Rectangle: Rounded Corners 91">
            <a:extLst>
              <a:ext uri="{FF2B5EF4-FFF2-40B4-BE49-F238E27FC236}">
                <a16:creationId xmlns:a16="http://schemas.microsoft.com/office/drawing/2014/main" id="{5AFB692E-6266-4973-97FF-C676FFB7D1EE}"/>
              </a:ext>
            </a:extLst>
          </p:cNvPr>
          <p:cNvSpPr/>
          <p:nvPr/>
        </p:nvSpPr>
        <p:spPr>
          <a:xfrm>
            <a:off x="8658926" y="4597379"/>
            <a:ext cx="3145466" cy="640229"/>
          </a:xfrm>
          <a:prstGeom prst="roundRect">
            <a:avLst/>
          </a:prstGeom>
          <a:solidFill>
            <a:schemeClr val="accent3">
              <a:lumMod val="75000"/>
            </a:schemeClr>
          </a:solidFill>
          <a:ln>
            <a:solidFill>
              <a:schemeClr val="accent3">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Construction Runoff Control Program</a:t>
            </a:r>
          </a:p>
        </p:txBody>
      </p:sp>
      <p:pic>
        <p:nvPicPr>
          <p:cNvPr id="10" name="Picture 9">
            <a:extLst>
              <a:ext uri="{FF2B5EF4-FFF2-40B4-BE49-F238E27FC236}">
                <a16:creationId xmlns:a16="http://schemas.microsoft.com/office/drawing/2014/main" id="{44C89D42-9183-4207-BBA1-A6B06BF4AE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04093" y="3463426"/>
            <a:ext cx="785754" cy="906061"/>
          </a:xfrm>
          <a:prstGeom prst="rect">
            <a:avLst/>
          </a:prstGeom>
        </p:spPr>
      </p:pic>
      <p:grpSp>
        <p:nvGrpSpPr>
          <p:cNvPr id="11" name="Group 10">
            <a:extLst>
              <a:ext uri="{FF2B5EF4-FFF2-40B4-BE49-F238E27FC236}">
                <a16:creationId xmlns:a16="http://schemas.microsoft.com/office/drawing/2014/main" id="{39CF0B18-F07E-49A3-A351-926451A08ECE}"/>
              </a:ext>
            </a:extLst>
          </p:cNvPr>
          <p:cNvGrpSpPr/>
          <p:nvPr/>
        </p:nvGrpSpPr>
        <p:grpSpPr>
          <a:xfrm>
            <a:off x="126760" y="2291850"/>
            <a:ext cx="11948106" cy="456166"/>
            <a:chOff x="126760" y="2330350"/>
            <a:chExt cx="11948106" cy="456166"/>
          </a:xfrm>
        </p:grpSpPr>
        <p:sp>
          <p:nvSpPr>
            <p:cNvPr id="26" name="Rectangle: Rounded Corners 25">
              <a:extLst>
                <a:ext uri="{FF2B5EF4-FFF2-40B4-BE49-F238E27FC236}">
                  <a16:creationId xmlns:a16="http://schemas.microsoft.com/office/drawing/2014/main" id="{D5D2C390-0FAB-4859-961B-453DC727F68F}"/>
                </a:ext>
              </a:extLst>
            </p:cNvPr>
            <p:cNvSpPr/>
            <p:nvPr/>
          </p:nvSpPr>
          <p:spPr>
            <a:xfrm>
              <a:off x="126760" y="2330350"/>
              <a:ext cx="3724976" cy="418576"/>
            </a:xfrm>
            <a:prstGeom prst="roundRect">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Construction Stormwater Program</a:t>
              </a:r>
            </a:p>
          </p:txBody>
        </p:sp>
        <p:sp>
          <p:nvSpPr>
            <p:cNvPr id="27" name="Rectangle: Rounded Corners 26">
              <a:extLst>
                <a:ext uri="{FF2B5EF4-FFF2-40B4-BE49-F238E27FC236}">
                  <a16:creationId xmlns:a16="http://schemas.microsoft.com/office/drawing/2014/main" id="{EDED75E5-3E5A-4987-9CB2-D280DB0209EF}"/>
                </a:ext>
              </a:extLst>
            </p:cNvPr>
            <p:cNvSpPr/>
            <p:nvPr/>
          </p:nvSpPr>
          <p:spPr>
            <a:xfrm>
              <a:off x="4238325" y="2335341"/>
              <a:ext cx="3724976" cy="418575"/>
            </a:xfrm>
            <a:prstGeom prst="roundRect">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Construction Dewatering Program</a:t>
              </a:r>
            </a:p>
          </p:txBody>
        </p:sp>
        <p:sp>
          <p:nvSpPr>
            <p:cNvPr id="28" name="Rectangle: Rounded Corners 27">
              <a:extLst>
                <a:ext uri="{FF2B5EF4-FFF2-40B4-BE49-F238E27FC236}">
                  <a16:creationId xmlns:a16="http://schemas.microsoft.com/office/drawing/2014/main" id="{B11691D2-85DC-4EA8-B305-3624ABE4211E}"/>
                </a:ext>
              </a:extLst>
            </p:cNvPr>
            <p:cNvSpPr/>
            <p:nvPr/>
          </p:nvSpPr>
          <p:spPr>
            <a:xfrm>
              <a:off x="8349890" y="2330350"/>
              <a:ext cx="3724976" cy="456166"/>
            </a:xfrm>
            <a:prstGeom prst="roundRect">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MS4 (storm drain systems) Program</a:t>
              </a:r>
            </a:p>
          </p:txBody>
        </p:sp>
      </p:grpSp>
      <p:pic>
        <p:nvPicPr>
          <p:cNvPr id="78" name="Picture 77">
            <a:extLst>
              <a:ext uri="{FF2B5EF4-FFF2-40B4-BE49-F238E27FC236}">
                <a16:creationId xmlns:a16="http://schemas.microsoft.com/office/drawing/2014/main" id="{4EDDB0AD-C17C-4DA9-B740-BAAC358ED4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2114" y="19250"/>
            <a:ext cx="937820" cy="937820"/>
          </a:xfrm>
          <a:prstGeom prst="ellipse">
            <a:avLst/>
          </a:prstGeom>
        </p:spPr>
      </p:pic>
      <p:pic>
        <p:nvPicPr>
          <p:cNvPr id="8" name="Picture 7">
            <a:extLst>
              <a:ext uri="{FF2B5EF4-FFF2-40B4-BE49-F238E27FC236}">
                <a16:creationId xmlns:a16="http://schemas.microsoft.com/office/drawing/2014/main" id="{F6D8A451-6463-4C6E-8FDE-6B861982598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40690" y="222535"/>
            <a:ext cx="981936" cy="981936"/>
          </a:xfrm>
          <a:prstGeom prst="ellipse">
            <a:avLst/>
          </a:prstGeom>
        </p:spPr>
      </p:pic>
      <p:pic>
        <p:nvPicPr>
          <p:cNvPr id="6" name="Picture 5">
            <a:extLst>
              <a:ext uri="{FF2B5EF4-FFF2-40B4-BE49-F238E27FC236}">
                <a16:creationId xmlns:a16="http://schemas.microsoft.com/office/drawing/2014/main" id="{E8D6C615-543A-4507-81B4-B35EA3EC59F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19422" y="222535"/>
            <a:ext cx="981936" cy="1002392"/>
          </a:xfrm>
          <a:prstGeom prst="ellipse">
            <a:avLst/>
          </a:prstGeom>
        </p:spPr>
      </p:pic>
      <p:sp>
        <p:nvSpPr>
          <p:cNvPr id="31" name="Rectangle: Rounded Corners 30">
            <a:extLst>
              <a:ext uri="{FF2B5EF4-FFF2-40B4-BE49-F238E27FC236}">
                <a16:creationId xmlns:a16="http://schemas.microsoft.com/office/drawing/2014/main" id="{D866819A-012D-4A2B-BCBE-9D55E1E0CB47}"/>
              </a:ext>
            </a:extLst>
          </p:cNvPr>
          <p:cNvSpPr/>
          <p:nvPr/>
        </p:nvSpPr>
        <p:spPr>
          <a:xfrm>
            <a:off x="8658926" y="2975999"/>
            <a:ext cx="3145466" cy="418576"/>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City’s MS4 Permit, HIS000002</a:t>
            </a:r>
          </a:p>
        </p:txBody>
      </p:sp>
      <p:sp>
        <p:nvSpPr>
          <p:cNvPr id="32" name="Rectangle: Rounded Corners 31">
            <a:extLst>
              <a:ext uri="{FF2B5EF4-FFF2-40B4-BE49-F238E27FC236}">
                <a16:creationId xmlns:a16="http://schemas.microsoft.com/office/drawing/2014/main" id="{B6E85F6F-7264-443C-99B2-A5743F743BAE}"/>
              </a:ext>
            </a:extLst>
          </p:cNvPr>
          <p:cNvSpPr/>
          <p:nvPr/>
        </p:nvSpPr>
        <p:spPr>
          <a:xfrm>
            <a:off x="125104" y="2975999"/>
            <a:ext cx="1698240" cy="959115"/>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Individual Permits (HI</a:t>
            </a:r>
            <a:r>
              <a:rPr lang="en-US" sz="1400" dirty="0"/>
              <a:t>######</a:t>
            </a:r>
            <a:r>
              <a:rPr lang="en-US" dirty="0"/>
              <a:t>)</a:t>
            </a:r>
          </a:p>
        </p:txBody>
      </p:sp>
      <p:sp>
        <p:nvSpPr>
          <p:cNvPr id="33" name="Rectangle: Rounded Corners 32">
            <a:extLst>
              <a:ext uri="{FF2B5EF4-FFF2-40B4-BE49-F238E27FC236}">
                <a16:creationId xmlns:a16="http://schemas.microsoft.com/office/drawing/2014/main" id="{3BA9D502-7519-43E7-90E7-9C46A30F1F5E}"/>
              </a:ext>
            </a:extLst>
          </p:cNvPr>
          <p:cNvSpPr/>
          <p:nvPr/>
        </p:nvSpPr>
        <p:spPr>
          <a:xfrm>
            <a:off x="2153497" y="2975999"/>
            <a:ext cx="1698239" cy="929224"/>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General Permit </a:t>
            </a:r>
          </a:p>
          <a:p>
            <a:pPr algn="ctr"/>
            <a:r>
              <a:rPr lang="en-US" dirty="0"/>
              <a:t>(HAR 11-55, Appendix C)</a:t>
            </a:r>
          </a:p>
        </p:txBody>
      </p:sp>
      <p:sp>
        <p:nvSpPr>
          <p:cNvPr id="34" name="Rectangle: Rounded Corners 33">
            <a:extLst>
              <a:ext uri="{FF2B5EF4-FFF2-40B4-BE49-F238E27FC236}">
                <a16:creationId xmlns:a16="http://schemas.microsoft.com/office/drawing/2014/main" id="{346AF923-A67B-450A-9944-A557C6D377F1}"/>
              </a:ext>
            </a:extLst>
          </p:cNvPr>
          <p:cNvSpPr/>
          <p:nvPr/>
        </p:nvSpPr>
        <p:spPr>
          <a:xfrm>
            <a:off x="4255946" y="2975999"/>
            <a:ext cx="1698240" cy="959115"/>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Individual Permits (HI</a:t>
            </a:r>
            <a:r>
              <a:rPr lang="en-US" sz="1400" dirty="0"/>
              <a:t>######</a:t>
            </a:r>
            <a:r>
              <a:rPr lang="en-US" dirty="0"/>
              <a:t>)</a:t>
            </a:r>
          </a:p>
        </p:txBody>
      </p:sp>
      <p:sp>
        <p:nvSpPr>
          <p:cNvPr id="35" name="Rectangle: Rounded Corners 34">
            <a:extLst>
              <a:ext uri="{FF2B5EF4-FFF2-40B4-BE49-F238E27FC236}">
                <a16:creationId xmlns:a16="http://schemas.microsoft.com/office/drawing/2014/main" id="{1C6EB570-08A0-4DFD-85A1-2A4C9913D276}"/>
              </a:ext>
            </a:extLst>
          </p:cNvPr>
          <p:cNvSpPr/>
          <p:nvPr/>
        </p:nvSpPr>
        <p:spPr>
          <a:xfrm>
            <a:off x="6284339" y="2975999"/>
            <a:ext cx="1698239" cy="929224"/>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General Permit </a:t>
            </a:r>
          </a:p>
          <a:p>
            <a:pPr algn="ctr"/>
            <a:r>
              <a:rPr lang="en-US" dirty="0"/>
              <a:t>(HAR 11-55, Appendix G)</a:t>
            </a:r>
          </a:p>
        </p:txBody>
      </p:sp>
      <p:cxnSp>
        <p:nvCxnSpPr>
          <p:cNvPr id="14" name="Connector: Elbow 13">
            <a:extLst>
              <a:ext uri="{FF2B5EF4-FFF2-40B4-BE49-F238E27FC236}">
                <a16:creationId xmlns:a16="http://schemas.microsoft.com/office/drawing/2014/main" id="{593FAA4D-FC87-4162-B465-19CC5023518E}"/>
              </a:ext>
            </a:extLst>
          </p:cNvPr>
          <p:cNvCxnSpPr>
            <a:cxnSpLocks/>
            <a:stCxn id="89" idx="2"/>
            <a:endCxn id="26" idx="0"/>
          </p:cNvCxnSpPr>
          <p:nvPr/>
        </p:nvCxnSpPr>
        <p:spPr>
          <a:xfrm rot="5400000">
            <a:off x="3772286" y="-36678"/>
            <a:ext cx="545491" cy="4111565"/>
          </a:xfrm>
          <a:prstGeom prst="bentConnector3">
            <a:avLst/>
          </a:prstGeom>
          <a:ln w="1270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Connector: Elbow 15">
            <a:extLst>
              <a:ext uri="{FF2B5EF4-FFF2-40B4-BE49-F238E27FC236}">
                <a16:creationId xmlns:a16="http://schemas.microsoft.com/office/drawing/2014/main" id="{9AAE72D6-6EEE-431E-893D-6DA13541572F}"/>
              </a:ext>
            </a:extLst>
          </p:cNvPr>
          <p:cNvCxnSpPr>
            <a:cxnSpLocks/>
            <a:stCxn id="89" idx="2"/>
            <a:endCxn id="28" idx="0"/>
          </p:cNvCxnSpPr>
          <p:nvPr/>
        </p:nvCxnSpPr>
        <p:spPr>
          <a:xfrm rot="16200000" flipH="1">
            <a:off x="7883850" y="-36679"/>
            <a:ext cx="545491" cy="4111565"/>
          </a:xfrm>
          <a:prstGeom prst="bentConnector3">
            <a:avLst/>
          </a:prstGeom>
          <a:ln w="1270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7CBA786-F882-4D0C-A0B4-C544DC1D882D}"/>
              </a:ext>
            </a:extLst>
          </p:cNvPr>
          <p:cNvCxnSpPr>
            <a:cxnSpLocks/>
            <a:stCxn id="89" idx="2"/>
            <a:endCxn id="27" idx="0"/>
          </p:cNvCxnSpPr>
          <p:nvPr/>
        </p:nvCxnSpPr>
        <p:spPr>
          <a:xfrm>
            <a:off x="6100813" y="1746359"/>
            <a:ext cx="0" cy="550482"/>
          </a:xfrm>
          <a:prstGeom prst="line">
            <a:avLst/>
          </a:prstGeom>
          <a:ln w="1270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2" name="Rectangle: Rounded Corners 41">
            <a:extLst>
              <a:ext uri="{FF2B5EF4-FFF2-40B4-BE49-F238E27FC236}">
                <a16:creationId xmlns:a16="http://schemas.microsoft.com/office/drawing/2014/main" id="{11B146B6-3E3C-463F-B951-62969CA3C61B}"/>
              </a:ext>
            </a:extLst>
          </p:cNvPr>
          <p:cNvSpPr/>
          <p:nvPr/>
        </p:nvSpPr>
        <p:spPr>
          <a:xfrm>
            <a:off x="2313594" y="4112054"/>
            <a:ext cx="1378043" cy="1773980"/>
          </a:xfrm>
          <a:prstGeom prst="roundRect">
            <a:avLst/>
          </a:prstGeom>
          <a:solidFill>
            <a:schemeClr val="accent3">
              <a:lumMod val="75000"/>
            </a:schemeClr>
          </a:solidFill>
          <a:ln>
            <a:solidFill>
              <a:schemeClr val="accent3">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Notice of General Permit Coverage</a:t>
            </a:r>
          </a:p>
          <a:p>
            <a:pPr algn="ctr"/>
            <a:r>
              <a:rPr lang="en-US" dirty="0"/>
              <a:t>HIR10xxxx</a:t>
            </a:r>
          </a:p>
        </p:txBody>
      </p:sp>
      <p:sp>
        <p:nvSpPr>
          <p:cNvPr id="43" name="Rectangle: Rounded Corners 42">
            <a:extLst>
              <a:ext uri="{FF2B5EF4-FFF2-40B4-BE49-F238E27FC236}">
                <a16:creationId xmlns:a16="http://schemas.microsoft.com/office/drawing/2014/main" id="{3B96C928-DF1D-43DB-B892-C90B6C6B4D9C}"/>
              </a:ext>
            </a:extLst>
          </p:cNvPr>
          <p:cNvSpPr/>
          <p:nvPr/>
        </p:nvSpPr>
        <p:spPr>
          <a:xfrm>
            <a:off x="6444436" y="4112053"/>
            <a:ext cx="1378043" cy="1773981"/>
          </a:xfrm>
          <a:prstGeom prst="roundRect">
            <a:avLst/>
          </a:prstGeom>
          <a:solidFill>
            <a:schemeClr val="accent3">
              <a:lumMod val="75000"/>
            </a:schemeClr>
          </a:solidFill>
          <a:ln>
            <a:solidFill>
              <a:schemeClr val="accent3">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Notice of General Permit Coverage</a:t>
            </a:r>
          </a:p>
          <a:p>
            <a:pPr algn="ctr"/>
            <a:r>
              <a:rPr lang="en-US" dirty="0" err="1"/>
              <a:t>xxGxxxx</a:t>
            </a:r>
            <a:endParaRPr lang="en-US" dirty="0"/>
          </a:p>
          <a:p>
            <a:pPr algn="ctr"/>
            <a:r>
              <a:rPr lang="en-US" dirty="0"/>
              <a:t>18GE123</a:t>
            </a:r>
          </a:p>
        </p:txBody>
      </p:sp>
      <p:sp>
        <p:nvSpPr>
          <p:cNvPr id="19" name="Rectangle 18">
            <a:extLst>
              <a:ext uri="{FF2B5EF4-FFF2-40B4-BE49-F238E27FC236}">
                <a16:creationId xmlns:a16="http://schemas.microsoft.com/office/drawing/2014/main" id="{B0E998EF-982A-45FC-8559-DE9902269AAA}"/>
              </a:ext>
            </a:extLst>
          </p:cNvPr>
          <p:cNvSpPr/>
          <p:nvPr/>
        </p:nvSpPr>
        <p:spPr>
          <a:xfrm rot="20350049">
            <a:off x="294382" y="742806"/>
            <a:ext cx="3762568" cy="923330"/>
          </a:xfrm>
          <a:prstGeom prst="rect">
            <a:avLst/>
          </a:prstGeom>
          <a:noFill/>
        </p:spPr>
        <p:txBody>
          <a:bodyPr wrap="none" lIns="91440" tIns="45720" rIns="91440" bIns="45720">
            <a:prstTxWarp prst="textArchUp">
              <a:avLst/>
            </a:prstTxWarp>
            <a:spAutoFit/>
          </a:bodyPr>
          <a:lstStyle/>
          <a:p>
            <a:pPr algn="ctr"/>
            <a:r>
              <a:rPr lang="en-US" sz="5400" b="1" cap="none" spc="0" dirty="0">
                <a:ln w="12700">
                  <a:solidFill>
                    <a:schemeClr val="tx2">
                      <a:lumMod val="75000"/>
                    </a:schemeClr>
                  </a:solidFill>
                  <a:prstDash val="solid"/>
                </a:ln>
                <a:pattFill prst="dkUpDiag">
                  <a:fgClr>
                    <a:srgbClr val="FF9933"/>
                  </a:fgClr>
                  <a:bgClr>
                    <a:schemeClr val="bg1"/>
                  </a:bgClr>
                </a:pattFill>
                <a:effectLst>
                  <a:outerShdw dist="38100" dir="2640000" algn="bl" rotWithShape="0">
                    <a:schemeClr val="tx2">
                      <a:lumMod val="75000"/>
                    </a:schemeClr>
                  </a:outerShdw>
                </a:effectLst>
              </a:rPr>
              <a:t>The Permits</a:t>
            </a:r>
          </a:p>
        </p:txBody>
      </p:sp>
      <p:sp>
        <p:nvSpPr>
          <p:cNvPr id="25" name="Rectangle: Rounded Corners 24">
            <a:extLst>
              <a:ext uri="{FF2B5EF4-FFF2-40B4-BE49-F238E27FC236}">
                <a16:creationId xmlns:a16="http://schemas.microsoft.com/office/drawing/2014/main" id="{49A4B497-EC0F-4F25-91DD-5F6925B4382D}"/>
              </a:ext>
            </a:extLst>
          </p:cNvPr>
          <p:cNvSpPr/>
          <p:nvPr/>
        </p:nvSpPr>
        <p:spPr>
          <a:xfrm>
            <a:off x="8658926" y="5439006"/>
            <a:ext cx="3145466" cy="523328"/>
          </a:xfrm>
          <a:prstGeom prst="roundRect">
            <a:avLst/>
          </a:prstGeom>
          <a:solidFill>
            <a:schemeClr val="accent3">
              <a:lumMod val="75000"/>
            </a:schemeClr>
          </a:solidFill>
          <a:ln>
            <a:solidFill>
              <a:schemeClr val="accent3">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Rules Relating to Water Quality</a:t>
            </a:r>
          </a:p>
        </p:txBody>
      </p:sp>
    </p:spTree>
    <p:extLst>
      <p:ext uri="{BB962C8B-B14F-4D97-AF65-F5344CB8AC3E}">
        <p14:creationId xmlns:p14="http://schemas.microsoft.com/office/powerpoint/2010/main" val="2555556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7F73F7-3E5C-4620-A5D2-0C165AAC3528}"/>
              </a:ext>
            </a:extLst>
          </p:cNvPr>
          <p:cNvSpPr>
            <a:spLocks noGrp="1"/>
          </p:cNvSpPr>
          <p:nvPr>
            <p:ph type="sldNum" sz="quarter" idx="12"/>
          </p:nvPr>
        </p:nvSpPr>
        <p:spPr/>
        <p:txBody>
          <a:bodyPr/>
          <a:lstStyle/>
          <a:p>
            <a:fld id="{9CD8D479-8942-46E8-A226-A4E01F7A105C}" type="slidenum">
              <a:rPr lang="en-US" smtClean="0"/>
              <a:t>14</a:t>
            </a:fld>
            <a:endParaRPr lang="en-US"/>
          </a:p>
        </p:txBody>
      </p:sp>
      <p:sp>
        <p:nvSpPr>
          <p:cNvPr id="19" name="Rectangle 18">
            <a:extLst>
              <a:ext uri="{FF2B5EF4-FFF2-40B4-BE49-F238E27FC236}">
                <a16:creationId xmlns:a16="http://schemas.microsoft.com/office/drawing/2014/main" id="{B0E998EF-982A-45FC-8559-DE9902269AAA}"/>
              </a:ext>
            </a:extLst>
          </p:cNvPr>
          <p:cNvSpPr/>
          <p:nvPr/>
        </p:nvSpPr>
        <p:spPr>
          <a:xfrm>
            <a:off x="4363933" y="972537"/>
            <a:ext cx="3516345" cy="923330"/>
          </a:xfrm>
          <a:prstGeom prst="rect">
            <a:avLst/>
          </a:prstGeom>
          <a:noFill/>
        </p:spPr>
        <p:txBody>
          <a:bodyPr wrap="none" lIns="91440" tIns="45720" rIns="91440" bIns="45720">
            <a:prstTxWarp prst="textArchUp">
              <a:avLst/>
            </a:prstTxWarp>
            <a:spAutoFit/>
          </a:bodyPr>
          <a:lstStyle/>
          <a:p>
            <a:pPr algn="ctr"/>
            <a:r>
              <a:rPr lang="en-US" sz="5400" b="1" cap="none" spc="0" dirty="0">
                <a:ln w="12700">
                  <a:solidFill>
                    <a:schemeClr val="tx2">
                      <a:lumMod val="75000"/>
                    </a:schemeClr>
                  </a:solidFill>
                  <a:prstDash val="solid"/>
                </a:ln>
                <a:pattFill prst="dkUpDiag">
                  <a:fgClr>
                    <a:srgbClr val="FF9933"/>
                  </a:fgClr>
                  <a:bgClr>
                    <a:schemeClr val="bg1"/>
                  </a:bgClr>
                </a:pattFill>
                <a:effectLst>
                  <a:outerShdw dist="38100" dir="2640000" algn="bl" rotWithShape="0">
                    <a:schemeClr val="tx2">
                      <a:lumMod val="75000"/>
                    </a:schemeClr>
                  </a:outerShdw>
                </a:effectLst>
              </a:rPr>
              <a:t>The Programs</a:t>
            </a:r>
          </a:p>
          <a:p>
            <a:pPr algn="ctr"/>
            <a:r>
              <a:rPr lang="en-US" sz="2200" b="1" dirty="0">
                <a:ln w="12700">
                  <a:solidFill>
                    <a:schemeClr val="tx2">
                      <a:lumMod val="75000"/>
                    </a:schemeClr>
                  </a:solidFill>
                  <a:prstDash val="solid"/>
                </a:ln>
                <a:pattFill prst="dkUpDiag">
                  <a:fgClr>
                    <a:srgbClr val="FF9933"/>
                  </a:fgClr>
                  <a:bgClr>
                    <a:schemeClr val="bg1"/>
                  </a:bgClr>
                </a:pattFill>
                <a:effectLst>
                  <a:outerShdw dist="38100" dir="2640000" algn="bl" rotWithShape="0">
                    <a:schemeClr val="tx2">
                      <a:lumMod val="75000"/>
                    </a:schemeClr>
                  </a:outerShdw>
                </a:effectLst>
              </a:rPr>
              <a:t>And stuff you know them for</a:t>
            </a:r>
            <a:endParaRPr lang="en-US" sz="2200" b="1" cap="none" spc="0" dirty="0">
              <a:ln w="12700">
                <a:solidFill>
                  <a:schemeClr val="tx2">
                    <a:lumMod val="75000"/>
                  </a:schemeClr>
                </a:solidFill>
                <a:prstDash val="solid"/>
              </a:ln>
              <a:pattFill prst="dkUpDiag">
                <a:fgClr>
                  <a:srgbClr val="FF9933"/>
                </a:fgClr>
                <a:bgClr>
                  <a:schemeClr val="bg1"/>
                </a:bgClr>
              </a:pattFill>
              <a:effectLst>
                <a:outerShdw dist="38100" dir="2640000" algn="bl" rotWithShape="0">
                  <a:schemeClr val="tx2">
                    <a:lumMod val="75000"/>
                  </a:schemeClr>
                </a:outerShdw>
              </a:effectLst>
            </a:endParaRPr>
          </a:p>
        </p:txBody>
      </p:sp>
      <p:sp>
        <p:nvSpPr>
          <p:cNvPr id="26" name="Rectangle: Rounded Corners 25">
            <a:extLst>
              <a:ext uri="{FF2B5EF4-FFF2-40B4-BE49-F238E27FC236}">
                <a16:creationId xmlns:a16="http://schemas.microsoft.com/office/drawing/2014/main" id="{D5D2C390-0FAB-4859-961B-453DC727F68F}"/>
              </a:ext>
            </a:extLst>
          </p:cNvPr>
          <p:cNvSpPr/>
          <p:nvPr/>
        </p:nvSpPr>
        <p:spPr>
          <a:xfrm>
            <a:off x="65333" y="1824406"/>
            <a:ext cx="2743200" cy="621792"/>
          </a:xfrm>
          <a:prstGeom prst="roundRect">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Construction Stormwater Program</a:t>
            </a:r>
          </a:p>
        </p:txBody>
      </p:sp>
      <p:sp>
        <p:nvSpPr>
          <p:cNvPr id="27" name="Rectangle: Rounded Corners 26">
            <a:extLst>
              <a:ext uri="{FF2B5EF4-FFF2-40B4-BE49-F238E27FC236}">
                <a16:creationId xmlns:a16="http://schemas.microsoft.com/office/drawing/2014/main" id="{EDED75E5-3E5A-4987-9CB2-D280DB0209EF}"/>
              </a:ext>
            </a:extLst>
          </p:cNvPr>
          <p:cNvSpPr/>
          <p:nvPr/>
        </p:nvSpPr>
        <p:spPr>
          <a:xfrm>
            <a:off x="3134871" y="1824406"/>
            <a:ext cx="2743200" cy="621792"/>
          </a:xfrm>
          <a:prstGeom prst="roundRect">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Construction Dewatering Program</a:t>
            </a:r>
          </a:p>
        </p:txBody>
      </p:sp>
      <p:sp>
        <p:nvSpPr>
          <p:cNvPr id="24" name="Oval 23">
            <a:extLst>
              <a:ext uri="{FF2B5EF4-FFF2-40B4-BE49-F238E27FC236}">
                <a16:creationId xmlns:a16="http://schemas.microsoft.com/office/drawing/2014/main" id="{90FDF60B-0B38-48FA-909B-4A1FD2BD4899}"/>
              </a:ext>
            </a:extLst>
          </p:cNvPr>
          <p:cNvSpPr/>
          <p:nvPr/>
        </p:nvSpPr>
        <p:spPr>
          <a:xfrm>
            <a:off x="2944508" y="1408208"/>
            <a:ext cx="73152" cy="731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Connector: Elbow 47">
            <a:extLst>
              <a:ext uri="{FF2B5EF4-FFF2-40B4-BE49-F238E27FC236}">
                <a16:creationId xmlns:a16="http://schemas.microsoft.com/office/drawing/2014/main" id="{775C7592-0C37-42A4-955F-982E463576CC}"/>
              </a:ext>
            </a:extLst>
          </p:cNvPr>
          <p:cNvCxnSpPr>
            <a:cxnSpLocks/>
            <a:stCxn id="24" idx="4"/>
            <a:endCxn id="26" idx="0"/>
          </p:cNvCxnSpPr>
          <p:nvPr/>
        </p:nvCxnSpPr>
        <p:spPr>
          <a:xfrm rot="5400000">
            <a:off x="2037486" y="880808"/>
            <a:ext cx="343046" cy="1544151"/>
          </a:xfrm>
          <a:prstGeom prst="bentConnector3">
            <a:avLst/>
          </a:prstGeom>
          <a:ln w="28575">
            <a:solidFill>
              <a:schemeClr val="bg2">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0" name="Connector: Elbow 49">
            <a:extLst>
              <a:ext uri="{FF2B5EF4-FFF2-40B4-BE49-F238E27FC236}">
                <a16:creationId xmlns:a16="http://schemas.microsoft.com/office/drawing/2014/main" id="{8FC42964-72F5-4098-A4FA-29413F2D442C}"/>
              </a:ext>
            </a:extLst>
          </p:cNvPr>
          <p:cNvCxnSpPr>
            <a:cxnSpLocks/>
            <a:stCxn id="24" idx="4"/>
            <a:endCxn id="27" idx="0"/>
          </p:cNvCxnSpPr>
          <p:nvPr/>
        </p:nvCxnSpPr>
        <p:spPr>
          <a:xfrm rot="16200000" flipH="1">
            <a:off x="3572254" y="890189"/>
            <a:ext cx="343046" cy="1525387"/>
          </a:xfrm>
          <a:prstGeom prst="bentConnector3">
            <a:avLst/>
          </a:prstGeom>
          <a:ln w="28575">
            <a:solidFill>
              <a:schemeClr val="bg2">
                <a:lumMod val="75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76" name="Picture 75">
            <a:extLst>
              <a:ext uri="{FF2B5EF4-FFF2-40B4-BE49-F238E27FC236}">
                <a16:creationId xmlns:a16="http://schemas.microsoft.com/office/drawing/2014/main" id="{87B44AA9-97A7-4277-B444-257707EBE5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8399" y="410096"/>
            <a:ext cx="1095626" cy="1090757"/>
          </a:xfrm>
          <a:prstGeom prst="ellipse">
            <a:avLst/>
          </a:prstGeom>
        </p:spPr>
      </p:pic>
      <p:pic>
        <p:nvPicPr>
          <p:cNvPr id="10" name="Picture 9">
            <a:extLst>
              <a:ext uri="{FF2B5EF4-FFF2-40B4-BE49-F238E27FC236}">
                <a16:creationId xmlns:a16="http://schemas.microsoft.com/office/drawing/2014/main" id="{44C89D42-9183-4207-BBA1-A6B06BF4AE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55669" y="376678"/>
            <a:ext cx="970497" cy="1119090"/>
          </a:xfrm>
          <a:prstGeom prst="rect">
            <a:avLst/>
          </a:prstGeom>
        </p:spPr>
      </p:pic>
      <p:sp>
        <p:nvSpPr>
          <p:cNvPr id="28" name="Rectangle: Rounded Corners 27">
            <a:extLst>
              <a:ext uri="{FF2B5EF4-FFF2-40B4-BE49-F238E27FC236}">
                <a16:creationId xmlns:a16="http://schemas.microsoft.com/office/drawing/2014/main" id="{B11691D2-85DC-4EA8-B305-3624ABE4211E}"/>
              </a:ext>
            </a:extLst>
          </p:cNvPr>
          <p:cNvSpPr/>
          <p:nvPr/>
        </p:nvSpPr>
        <p:spPr>
          <a:xfrm>
            <a:off x="9376687" y="1824406"/>
            <a:ext cx="2743200" cy="621792"/>
          </a:xfrm>
          <a:prstGeom prst="roundRect">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City’s MS4 Program</a:t>
            </a:r>
          </a:p>
        </p:txBody>
      </p:sp>
      <p:sp>
        <p:nvSpPr>
          <p:cNvPr id="39" name="Rectangle: Rounded Corners 38">
            <a:extLst>
              <a:ext uri="{FF2B5EF4-FFF2-40B4-BE49-F238E27FC236}">
                <a16:creationId xmlns:a16="http://schemas.microsoft.com/office/drawing/2014/main" id="{EF5D4590-B9A1-464E-B562-07C4D6F71F8B}"/>
              </a:ext>
            </a:extLst>
          </p:cNvPr>
          <p:cNvSpPr/>
          <p:nvPr/>
        </p:nvSpPr>
        <p:spPr>
          <a:xfrm>
            <a:off x="6307149" y="1824406"/>
            <a:ext cx="2743200" cy="621792"/>
          </a:xfrm>
          <a:prstGeom prst="roundRect">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City’s Rules Relating to Water Quality</a:t>
            </a:r>
          </a:p>
        </p:txBody>
      </p:sp>
      <p:sp>
        <p:nvSpPr>
          <p:cNvPr id="55" name="Oval 54">
            <a:extLst>
              <a:ext uri="{FF2B5EF4-FFF2-40B4-BE49-F238E27FC236}">
                <a16:creationId xmlns:a16="http://schemas.microsoft.com/office/drawing/2014/main" id="{4DC97A78-1F31-4FFA-B146-47E0D0B78271}"/>
              </a:ext>
            </a:extLst>
          </p:cNvPr>
          <p:cNvSpPr/>
          <p:nvPr/>
        </p:nvSpPr>
        <p:spPr>
          <a:xfrm>
            <a:off x="9131461" y="1387568"/>
            <a:ext cx="73152" cy="731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Connector: Elbow 55">
            <a:extLst>
              <a:ext uri="{FF2B5EF4-FFF2-40B4-BE49-F238E27FC236}">
                <a16:creationId xmlns:a16="http://schemas.microsoft.com/office/drawing/2014/main" id="{786EE050-235C-4F21-B011-DEF9AAA2BEF7}"/>
              </a:ext>
            </a:extLst>
          </p:cNvPr>
          <p:cNvCxnSpPr>
            <a:cxnSpLocks/>
            <a:stCxn id="55" idx="4"/>
            <a:endCxn id="39" idx="0"/>
          </p:cNvCxnSpPr>
          <p:nvPr/>
        </p:nvCxnSpPr>
        <p:spPr>
          <a:xfrm rot="5400000">
            <a:off x="8241550" y="897919"/>
            <a:ext cx="363686" cy="1489288"/>
          </a:xfrm>
          <a:prstGeom prst="bentConnector3">
            <a:avLst/>
          </a:prstGeom>
          <a:ln w="28575">
            <a:solidFill>
              <a:schemeClr val="bg2">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7" name="Connector: Elbow 56">
            <a:extLst>
              <a:ext uri="{FF2B5EF4-FFF2-40B4-BE49-F238E27FC236}">
                <a16:creationId xmlns:a16="http://schemas.microsoft.com/office/drawing/2014/main" id="{4F412BAA-B4AA-4E80-9DA8-2DFDB2726FE2}"/>
              </a:ext>
            </a:extLst>
          </p:cNvPr>
          <p:cNvCxnSpPr>
            <a:cxnSpLocks/>
            <a:stCxn id="55" idx="4"/>
            <a:endCxn id="28" idx="0"/>
          </p:cNvCxnSpPr>
          <p:nvPr/>
        </p:nvCxnSpPr>
        <p:spPr>
          <a:xfrm rot="16200000" flipH="1">
            <a:off x="9776319" y="852438"/>
            <a:ext cx="363686" cy="1580250"/>
          </a:xfrm>
          <a:prstGeom prst="bentConnector3">
            <a:avLst/>
          </a:prstGeom>
          <a:ln w="28575">
            <a:solidFill>
              <a:schemeClr val="bg2">
                <a:lumMod val="75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49" name="Picture 48">
            <a:extLst>
              <a:ext uri="{FF2B5EF4-FFF2-40B4-BE49-F238E27FC236}">
                <a16:creationId xmlns:a16="http://schemas.microsoft.com/office/drawing/2014/main" id="{BDBC9F68-2D21-4E27-93EA-5FD582E3D6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29795" y="314233"/>
            <a:ext cx="1153478" cy="1153478"/>
          </a:xfrm>
          <a:prstGeom prst="ellipse">
            <a:avLst/>
          </a:prstGeom>
        </p:spPr>
      </p:pic>
      <p:pic>
        <p:nvPicPr>
          <p:cNvPr id="51" name="Picture 50">
            <a:extLst>
              <a:ext uri="{FF2B5EF4-FFF2-40B4-BE49-F238E27FC236}">
                <a16:creationId xmlns:a16="http://schemas.microsoft.com/office/drawing/2014/main" id="{CCDE9EC3-9065-4922-BD2F-C313E6D6EA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61141" y="319165"/>
            <a:ext cx="1153478" cy="1177508"/>
          </a:xfrm>
          <a:prstGeom prst="ellipse">
            <a:avLst/>
          </a:prstGeom>
        </p:spPr>
      </p:pic>
      <p:grpSp>
        <p:nvGrpSpPr>
          <p:cNvPr id="4" name="Group 3">
            <a:extLst>
              <a:ext uri="{FF2B5EF4-FFF2-40B4-BE49-F238E27FC236}">
                <a16:creationId xmlns:a16="http://schemas.microsoft.com/office/drawing/2014/main" id="{4BF9DDF0-9BD1-44F1-83E5-2E9515F01F71}"/>
              </a:ext>
            </a:extLst>
          </p:cNvPr>
          <p:cNvGrpSpPr/>
          <p:nvPr/>
        </p:nvGrpSpPr>
        <p:grpSpPr>
          <a:xfrm>
            <a:off x="3232986" y="2623965"/>
            <a:ext cx="2525379" cy="3544954"/>
            <a:chOff x="3232986" y="2623965"/>
            <a:chExt cx="2525379" cy="3544954"/>
          </a:xfrm>
        </p:grpSpPr>
        <p:sp>
          <p:nvSpPr>
            <p:cNvPr id="34" name="Rectangle: Rounded Corners 33">
              <a:extLst>
                <a:ext uri="{FF2B5EF4-FFF2-40B4-BE49-F238E27FC236}">
                  <a16:creationId xmlns:a16="http://schemas.microsoft.com/office/drawing/2014/main" id="{346AF923-A67B-450A-9944-A557C6D377F1}"/>
                </a:ext>
              </a:extLst>
            </p:cNvPr>
            <p:cNvSpPr/>
            <p:nvPr/>
          </p:nvSpPr>
          <p:spPr>
            <a:xfrm>
              <a:off x="3232986" y="2623965"/>
              <a:ext cx="2514600" cy="620043"/>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Notice of Intent or Permit Application</a:t>
              </a:r>
            </a:p>
          </p:txBody>
        </p:sp>
        <p:sp>
          <p:nvSpPr>
            <p:cNvPr id="43" name="Rectangle: Rounded Corners 42">
              <a:extLst>
                <a:ext uri="{FF2B5EF4-FFF2-40B4-BE49-F238E27FC236}">
                  <a16:creationId xmlns:a16="http://schemas.microsoft.com/office/drawing/2014/main" id="{3B96C928-DF1D-43DB-B892-C90B6C6B4D9C}"/>
                </a:ext>
              </a:extLst>
            </p:cNvPr>
            <p:cNvSpPr/>
            <p:nvPr/>
          </p:nvSpPr>
          <p:spPr>
            <a:xfrm>
              <a:off x="3232986" y="3388171"/>
              <a:ext cx="2514600" cy="620043"/>
            </a:xfrm>
            <a:prstGeom prst="roundRect">
              <a:avLst/>
            </a:prstGeom>
            <a:solidFill>
              <a:schemeClr val="accent3">
                <a:lumMod val="75000"/>
              </a:schemeClr>
            </a:solidFill>
            <a:ln>
              <a:solidFill>
                <a:schemeClr val="accent3">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Initial Sampling for Water Quality Baseline</a:t>
              </a:r>
            </a:p>
          </p:txBody>
        </p:sp>
        <p:sp>
          <p:nvSpPr>
            <p:cNvPr id="29" name="Rectangle: Rounded Corners 28">
              <a:extLst>
                <a:ext uri="{FF2B5EF4-FFF2-40B4-BE49-F238E27FC236}">
                  <a16:creationId xmlns:a16="http://schemas.microsoft.com/office/drawing/2014/main" id="{6BCB94C6-B2AB-492A-870D-774AB1C0BB74}"/>
                </a:ext>
              </a:extLst>
            </p:cNvPr>
            <p:cNvSpPr/>
            <p:nvPr/>
          </p:nvSpPr>
          <p:spPr>
            <a:xfrm>
              <a:off x="3243765" y="4152377"/>
              <a:ext cx="2514600" cy="685800"/>
            </a:xfrm>
            <a:prstGeom prst="roundRect">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NGPCs or Permits with Limits</a:t>
              </a:r>
            </a:p>
          </p:txBody>
        </p:sp>
        <p:sp>
          <p:nvSpPr>
            <p:cNvPr id="61" name="Rectangle: Rounded Corners 60">
              <a:extLst>
                <a:ext uri="{FF2B5EF4-FFF2-40B4-BE49-F238E27FC236}">
                  <a16:creationId xmlns:a16="http://schemas.microsoft.com/office/drawing/2014/main" id="{97DD69B4-173B-4DD8-A418-18CA7DEEFD3B}"/>
                </a:ext>
              </a:extLst>
            </p:cNvPr>
            <p:cNvSpPr/>
            <p:nvPr/>
          </p:nvSpPr>
          <p:spPr>
            <a:xfrm>
              <a:off x="3243765" y="4982340"/>
              <a:ext cx="2514600" cy="685800"/>
            </a:xfrm>
            <a:prstGeom prst="roundRect">
              <a:avLst/>
            </a:prstGeom>
            <a:solidFill>
              <a:schemeClr val="accent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Weekly Sampling &amp; Monthly Reporting</a:t>
              </a:r>
            </a:p>
          </p:txBody>
        </p:sp>
        <p:sp>
          <p:nvSpPr>
            <p:cNvPr id="58" name="Rectangle: Rounded Corners 57">
              <a:extLst>
                <a:ext uri="{FF2B5EF4-FFF2-40B4-BE49-F238E27FC236}">
                  <a16:creationId xmlns:a16="http://schemas.microsoft.com/office/drawing/2014/main" id="{7E1999BA-6191-4B51-955A-0203EDB004EE}"/>
                </a:ext>
              </a:extLst>
            </p:cNvPr>
            <p:cNvSpPr/>
            <p:nvPr/>
          </p:nvSpPr>
          <p:spPr>
            <a:xfrm>
              <a:off x="3243765" y="5812303"/>
              <a:ext cx="2514600" cy="356616"/>
            </a:xfrm>
            <a:prstGeom prst="roundRect">
              <a:avLst/>
            </a:prstGeom>
            <a:solidFill>
              <a:schemeClr val="bg2">
                <a:lumMod val="50000"/>
              </a:schemeClr>
            </a:solidFill>
            <a:ln>
              <a:solidFill>
                <a:schemeClr val="bg2">
                  <a:lumMod val="2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Notice of Cessation</a:t>
              </a:r>
            </a:p>
          </p:txBody>
        </p:sp>
      </p:grpSp>
      <p:grpSp>
        <p:nvGrpSpPr>
          <p:cNvPr id="5" name="Group 4">
            <a:extLst>
              <a:ext uri="{FF2B5EF4-FFF2-40B4-BE49-F238E27FC236}">
                <a16:creationId xmlns:a16="http://schemas.microsoft.com/office/drawing/2014/main" id="{A088DCE5-B18F-42DA-9D0B-FC268F4F7CAB}"/>
              </a:ext>
            </a:extLst>
          </p:cNvPr>
          <p:cNvGrpSpPr/>
          <p:nvPr/>
        </p:nvGrpSpPr>
        <p:grpSpPr>
          <a:xfrm>
            <a:off x="6433636" y="2623966"/>
            <a:ext cx="2516034" cy="2462751"/>
            <a:chOff x="6433636" y="2623966"/>
            <a:chExt cx="2516034" cy="2462751"/>
          </a:xfrm>
        </p:grpSpPr>
        <p:sp>
          <p:nvSpPr>
            <p:cNvPr id="40" name="Rectangle: Rounded Corners 39">
              <a:extLst>
                <a:ext uri="{FF2B5EF4-FFF2-40B4-BE49-F238E27FC236}">
                  <a16:creationId xmlns:a16="http://schemas.microsoft.com/office/drawing/2014/main" id="{DBB23344-583F-4F45-9D53-B7CC321666FB}"/>
                </a:ext>
              </a:extLst>
            </p:cNvPr>
            <p:cNvSpPr/>
            <p:nvPr/>
          </p:nvSpPr>
          <p:spPr>
            <a:xfrm>
              <a:off x="6433636" y="2623966"/>
              <a:ext cx="2514600" cy="620042"/>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Categories </a:t>
              </a:r>
            </a:p>
            <a:p>
              <a:pPr algn="ctr"/>
              <a:r>
                <a:rPr lang="en-US" dirty="0"/>
                <a:t>(slope &amp; size -&gt; risk) </a:t>
              </a:r>
            </a:p>
          </p:txBody>
        </p:sp>
        <p:sp>
          <p:nvSpPr>
            <p:cNvPr id="41" name="Rectangle: Rounded Corners 40">
              <a:extLst>
                <a:ext uri="{FF2B5EF4-FFF2-40B4-BE49-F238E27FC236}">
                  <a16:creationId xmlns:a16="http://schemas.microsoft.com/office/drawing/2014/main" id="{5CB7AC38-49E8-41C7-8EBF-7F2916AC5894}"/>
                </a:ext>
              </a:extLst>
            </p:cNvPr>
            <p:cNvSpPr/>
            <p:nvPr/>
          </p:nvSpPr>
          <p:spPr>
            <a:xfrm>
              <a:off x="6435070" y="3425118"/>
              <a:ext cx="2514600" cy="356616"/>
            </a:xfrm>
            <a:prstGeom prst="roundRect">
              <a:avLst/>
            </a:prstGeom>
            <a:solidFill>
              <a:schemeClr val="accent3">
                <a:lumMod val="75000"/>
              </a:schemeClr>
            </a:solidFill>
            <a:ln>
              <a:solidFill>
                <a:schemeClr val="accent3">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DPP-approved ESCPs</a:t>
              </a:r>
            </a:p>
          </p:txBody>
        </p:sp>
        <p:sp>
          <p:nvSpPr>
            <p:cNvPr id="44" name="Rectangle: Rounded Corners 43">
              <a:extLst>
                <a:ext uri="{FF2B5EF4-FFF2-40B4-BE49-F238E27FC236}">
                  <a16:creationId xmlns:a16="http://schemas.microsoft.com/office/drawing/2014/main" id="{F8CD3A38-A511-42B7-B46A-3D4BC8A2DD4F}"/>
                </a:ext>
              </a:extLst>
            </p:cNvPr>
            <p:cNvSpPr/>
            <p:nvPr/>
          </p:nvSpPr>
          <p:spPr>
            <a:xfrm>
              <a:off x="6433636" y="3903069"/>
              <a:ext cx="2514600" cy="685800"/>
            </a:xfrm>
            <a:prstGeom prst="roundRect">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ESCP requirements based on Category/Risk</a:t>
              </a:r>
            </a:p>
          </p:txBody>
        </p:sp>
        <p:sp>
          <p:nvSpPr>
            <p:cNvPr id="59" name="Rectangle: Rounded Corners 58">
              <a:extLst>
                <a:ext uri="{FF2B5EF4-FFF2-40B4-BE49-F238E27FC236}">
                  <a16:creationId xmlns:a16="http://schemas.microsoft.com/office/drawing/2014/main" id="{203DD1BC-8DD6-40B4-9722-9ACE2F15E97A}"/>
                </a:ext>
              </a:extLst>
            </p:cNvPr>
            <p:cNvSpPr/>
            <p:nvPr/>
          </p:nvSpPr>
          <p:spPr>
            <a:xfrm>
              <a:off x="6433636" y="4728364"/>
              <a:ext cx="2514600" cy="358353"/>
            </a:xfrm>
            <a:prstGeom prst="roundRect">
              <a:avLst/>
            </a:prstGeom>
            <a:solidFill>
              <a:schemeClr val="accent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ESCP Coordinator</a:t>
              </a:r>
            </a:p>
          </p:txBody>
        </p:sp>
      </p:grpSp>
      <p:grpSp>
        <p:nvGrpSpPr>
          <p:cNvPr id="3" name="Group 2">
            <a:extLst>
              <a:ext uri="{FF2B5EF4-FFF2-40B4-BE49-F238E27FC236}">
                <a16:creationId xmlns:a16="http://schemas.microsoft.com/office/drawing/2014/main" id="{92B575FC-F364-4F06-8966-79A2FB1000E9}"/>
              </a:ext>
            </a:extLst>
          </p:cNvPr>
          <p:cNvGrpSpPr/>
          <p:nvPr/>
        </p:nvGrpSpPr>
        <p:grpSpPr>
          <a:xfrm>
            <a:off x="158930" y="2623965"/>
            <a:ext cx="2520004" cy="3568371"/>
            <a:chOff x="158930" y="2623965"/>
            <a:chExt cx="2520004" cy="3568371"/>
          </a:xfrm>
        </p:grpSpPr>
        <p:sp>
          <p:nvSpPr>
            <p:cNvPr id="36" name="Rectangle: Rounded Corners 35">
              <a:extLst>
                <a:ext uri="{FF2B5EF4-FFF2-40B4-BE49-F238E27FC236}">
                  <a16:creationId xmlns:a16="http://schemas.microsoft.com/office/drawing/2014/main" id="{DFD8A8C4-738D-41B0-87EB-3F0A18FD1233}"/>
                </a:ext>
              </a:extLst>
            </p:cNvPr>
            <p:cNvSpPr/>
            <p:nvPr/>
          </p:nvSpPr>
          <p:spPr>
            <a:xfrm>
              <a:off x="158930" y="2623965"/>
              <a:ext cx="2514600" cy="685799"/>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Notice of Intent or Permit Application</a:t>
              </a:r>
            </a:p>
          </p:txBody>
        </p:sp>
        <p:sp>
          <p:nvSpPr>
            <p:cNvPr id="37" name="Rectangle: Rounded Corners 36">
              <a:extLst>
                <a:ext uri="{FF2B5EF4-FFF2-40B4-BE49-F238E27FC236}">
                  <a16:creationId xmlns:a16="http://schemas.microsoft.com/office/drawing/2014/main" id="{97793A38-D328-4DE5-AD34-B06B84E8F1F8}"/>
                </a:ext>
              </a:extLst>
            </p:cNvPr>
            <p:cNvSpPr/>
            <p:nvPr/>
          </p:nvSpPr>
          <p:spPr>
            <a:xfrm>
              <a:off x="158930" y="3488795"/>
              <a:ext cx="2514600" cy="356616"/>
            </a:xfrm>
            <a:prstGeom prst="roundRect">
              <a:avLst/>
            </a:prstGeom>
            <a:solidFill>
              <a:schemeClr val="accent3">
                <a:lumMod val="75000"/>
              </a:schemeClr>
            </a:solidFill>
            <a:ln>
              <a:solidFill>
                <a:schemeClr val="accent3">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County Approved ESCPs</a:t>
              </a:r>
            </a:p>
          </p:txBody>
        </p:sp>
        <p:sp>
          <p:nvSpPr>
            <p:cNvPr id="38" name="Rectangle: Rounded Corners 37">
              <a:extLst>
                <a:ext uri="{FF2B5EF4-FFF2-40B4-BE49-F238E27FC236}">
                  <a16:creationId xmlns:a16="http://schemas.microsoft.com/office/drawing/2014/main" id="{0FF40F30-7AD0-49CC-B0D4-B8BE1A98DA40}"/>
                </a:ext>
              </a:extLst>
            </p:cNvPr>
            <p:cNvSpPr/>
            <p:nvPr/>
          </p:nvSpPr>
          <p:spPr>
            <a:xfrm>
              <a:off x="158930" y="4748860"/>
              <a:ext cx="2514600" cy="3566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Permit or NGPCs</a:t>
              </a:r>
            </a:p>
          </p:txBody>
        </p:sp>
        <p:sp>
          <p:nvSpPr>
            <p:cNvPr id="60" name="Rectangle: Rounded Corners 59">
              <a:extLst>
                <a:ext uri="{FF2B5EF4-FFF2-40B4-BE49-F238E27FC236}">
                  <a16:creationId xmlns:a16="http://schemas.microsoft.com/office/drawing/2014/main" id="{C434143B-F2A6-4C80-807D-D0D55A27CACA}"/>
                </a:ext>
              </a:extLst>
            </p:cNvPr>
            <p:cNvSpPr/>
            <p:nvPr/>
          </p:nvSpPr>
          <p:spPr>
            <a:xfrm>
              <a:off x="158930" y="5284508"/>
              <a:ext cx="2514600" cy="372180"/>
            </a:xfrm>
            <a:prstGeom prst="roundRect">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SWPPPs</a:t>
              </a:r>
            </a:p>
          </p:txBody>
        </p:sp>
        <p:sp>
          <p:nvSpPr>
            <p:cNvPr id="52" name="Rectangle: Rounded Corners 51">
              <a:extLst>
                <a:ext uri="{FF2B5EF4-FFF2-40B4-BE49-F238E27FC236}">
                  <a16:creationId xmlns:a16="http://schemas.microsoft.com/office/drawing/2014/main" id="{F73FF5C9-428E-4FEB-90BB-3DD3049D1005}"/>
                </a:ext>
              </a:extLst>
            </p:cNvPr>
            <p:cNvSpPr/>
            <p:nvPr/>
          </p:nvSpPr>
          <p:spPr>
            <a:xfrm>
              <a:off x="158930" y="5835720"/>
              <a:ext cx="2514600" cy="356616"/>
            </a:xfrm>
            <a:prstGeom prst="roundRect">
              <a:avLst/>
            </a:prstGeom>
            <a:solidFill>
              <a:schemeClr val="accent3"/>
            </a:solidFill>
            <a:ln>
              <a:solidFill>
                <a:schemeClr val="accent3">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Notice of Cessation</a:t>
              </a:r>
            </a:p>
          </p:txBody>
        </p:sp>
        <p:sp>
          <p:nvSpPr>
            <p:cNvPr id="62" name="Rectangle: Rounded Corners 61">
              <a:extLst>
                <a:ext uri="{FF2B5EF4-FFF2-40B4-BE49-F238E27FC236}">
                  <a16:creationId xmlns:a16="http://schemas.microsoft.com/office/drawing/2014/main" id="{2969AA0A-EC51-44B5-9724-1189564F0905}"/>
                </a:ext>
              </a:extLst>
            </p:cNvPr>
            <p:cNvSpPr/>
            <p:nvPr/>
          </p:nvSpPr>
          <p:spPr>
            <a:xfrm>
              <a:off x="164334" y="4024442"/>
              <a:ext cx="2514600" cy="545387"/>
            </a:xfrm>
            <a:prstGeom prst="roundRect">
              <a:avLst/>
            </a:prstGeom>
            <a:solidFill>
              <a:schemeClr val="accent6"/>
            </a:solidFill>
            <a:ln>
              <a:solidFill>
                <a:schemeClr val="accent6">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Approvals to Discharge to MS4 Owner</a:t>
              </a:r>
            </a:p>
          </p:txBody>
        </p:sp>
      </p:grpSp>
      <p:grpSp>
        <p:nvGrpSpPr>
          <p:cNvPr id="6" name="Group 5">
            <a:extLst>
              <a:ext uri="{FF2B5EF4-FFF2-40B4-BE49-F238E27FC236}">
                <a16:creationId xmlns:a16="http://schemas.microsoft.com/office/drawing/2014/main" id="{37FF8F52-5011-4ED8-9234-C12080A0E678}"/>
              </a:ext>
            </a:extLst>
          </p:cNvPr>
          <p:cNvGrpSpPr/>
          <p:nvPr/>
        </p:nvGrpSpPr>
        <p:grpSpPr>
          <a:xfrm>
            <a:off x="9521745" y="2623966"/>
            <a:ext cx="2514600" cy="2609674"/>
            <a:chOff x="9521745" y="2623966"/>
            <a:chExt cx="2514600" cy="2609674"/>
          </a:xfrm>
        </p:grpSpPr>
        <p:sp>
          <p:nvSpPr>
            <p:cNvPr id="45" name="Rectangle: Rounded Corners 44">
              <a:extLst>
                <a:ext uri="{FF2B5EF4-FFF2-40B4-BE49-F238E27FC236}">
                  <a16:creationId xmlns:a16="http://schemas.microsoft.com/office/drawing/2014/main" id="{E68DFD3D-8C23-42EC-B7AF-DE85F6BECF75}"/>
                </a:ext>
              </a:extLst>
            </p:cNvPr>
            <p:cNvSpPr/>
            <p:nvPr/>
          </p:nvSpPr>
          <p:spPr>
            <a:xfrm>
              <a:off x="9521745" y="2623966"/>
              <a:ext cx="2514600" cy="68580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Deficiency Tracking (Minor, Major, Critical)</a:t>
              </a:r>
            </a:p>
          </p:txBody>
        </p:sp>
        <p:sp>
          <p:nvSpPr>
            <p:cNvPr id="46" name="Rectangle: Rounded Corners 45">
              <a:extLst>
                <a:ext uri="{FF2B5EF4-FFF2-40B4-BE49-F238E27FC236}">
                  <a16:creationId xmlns:a16="http://schemas.microsoft.com/office/drawing/2014/main" id="{D4D01258-32DB-429A-B9E9-6DEB03875ADE}"/>
                </a:ext>
              </a:extLst>
            </p:cNvPr>
            <p:cNvSpPr/>
            <p:nvPr/>
          </p:nvSpPr>
          <p:spPr>
            <a:xfrm>
              <a:off x="9521745" y="3480737"/>
              <a:ext cx="2514600" cy="356616"/>
            </a:xfrm>
            <a:prstGeom prst="roundRect">
              <a:avLst/>
            </a:prstGeom>
            <a:solidFill>
              <a:schemeClr val="accent3">
                <a:lumMod val="75000"/>
              </a:schemeClr>
            </a:solidFill>
            <a:ln>
              <a:solidFill>
                <a:schemeClr val="accent3">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3rd Party Inspections</a:t>
              </a:r>
            </a:p>
          </p:txBody>
        </p:sp>
        <p:sp>
          <p:nvSpPr>
            <p:cNvPr id="47" name="Rectangle: Rounded Corners 46">
              <a:extLst>
                <a:ext uri="{FF2B5EF4-FFF2-40B4-BE49-F238E27FC236}">
                  <a16:creationId xmlns:a16="http://schemas.microsoft.com/office/drawing/2014/main" id="{CD691730-8249-4939-A92B-0504B2AF3CD2}"/>
                </a:ext>
              </a:extLst>
            </p:cNvPr>
            <p:cNvSpPr/>
            <p:nvPr/>
          </p:nvSpPr>
          <p:spPr>
            <a:xfrm>
              <a:off x="9521745" y="4008324"/>
              <a:ext cx="2514600" cy="356616"/>
            </a:xfrm>
            <a:prstGeom prst="roundRect">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Inspection Checklists</a:t>
              </a:r>
            </a:p>
          </p:txBody>
        </p:sp>
        <p:sp>
          <p:nvSpPr>
            <p:cNvPr id="63" name="Rectangle: Rounded Corners 62">
              <a:extLst>
                <a:ext uri="{FF2B5EF4-FFF2-40B4-BE49-F238E27FC236}">
                  <a16:creationId xmlns:a16="http://schemas.microsoft.com/office/drawing/2014/main" id="{07EEEE78-F28D-46EC-9DF1-7786D241E597}"/>
                </a:ext>
              </a:extLst>
            </p:cNvPr>
            <p:cNvSpPr/>
            <p:nvPr/>
          </p:nvSpPr>
          <p:spPr>
            <a:xfrm>
              <a:off x="9521745" y="4547840"/>
              <a:ext cx="2514600" cy="685800"/>
            </a:xfrm>
            <a:prstGeom prst="roundRect">
              <a:avLst/>
            </a:prstGeom>
            <a:solidFill>
              <a:schemeClr val="accent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Training: Inquisiq/</a:t>
              </a:r>
              <a:r>
                <a:rPr lang="en-US" dirty="0" err="1"/>
                <a:t>Ecatts</a:t>
              </a:r>
              <a:r>
                <a:rPr lang="en-US" dirty="0"/>
                <a:t> &amp; Annual Blaisdell </a:t>
              </a:r>
            </a:p>
          </p:txBody>
        </p:sp>
      </p:grpSp>
    </p:spTree>
    <p:extLst>
      <p:ext uri="{BB962C8B-B14F-4D97-AF65-F5344CB8AC3E}">
        <p14:creationId xmlns:p14="http://schemas.microsoft.com/office/powerpoint/2010/main" val="3933538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92A74-AA41-4C6F-8BA6-94BE46B4C67F}"/>
              </a:ext>
            </a:extLst>
          </p:cNvPr>
          <p:cNvSpPr>
            <a:spLocks noGrp="1"/>
          </p:cNvSpPr>
          <p:nvPr>
            <p:ph type="title"/>
          </p:nvPr>
        </p:nvSpPr>
        <p:spPr/>
        <p:txBody>
          <a:bodyPr/>
          <a:lstStyle/>
          <a:p>
            <a:r>
              <a:rPr lang="en-US" dirty="0"/>
              <a:t>Activity!</a:t>
            </a:r>
          </a:p>
        </p:txBody>
      </p:sp>
      <p:pic>
        <p:nvPicPr>
          <p:cNvPr id="8" name="Content Placeholder 7">
            <a:extLst>
              <a:ext uri="{FF2B5EF4-FFF2-40B4-BE49-F238E27FC236}">
                <a16:creationId xmlns:a16="http://schemas.microsoft.com/office/drawing/2014/main" id="{3B709D9F-C676-47A4-B8A4-420942B3E645}"/>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142331" y="2173204"/>
            <a:ext cx="5967663" cy="3368842"/>
          </a:xfrm>
        </p:spPr>
      </p:pic>
      <p:sp>
        <p:nvSpPr>
          <p:cNvPr id="4" name="Date Placeholder 3">
            <a:extLst>
              <a:ext uri="{FF2B5EF4-FFF2-40B4-BE49-F238E27FC236}">
                <a16:creationId xmlns:a16="http://schemas.microsoft.com/office/drawing/2014/main" id="{36902919-6708-4165-B063-1496D29CD241}"/>
              </a:ext>
            </a:extLst>
          </p:cNvPr>
          <p:cNvSpPr>
            <a:spLocks noGrp="1"/>
          </p:cNvSpPr>
          <p:nvPr>
            <p:ph type="dt" sz="half" idx="10"/>
          </p:nvPr>
        </p:nvSpPr>
        <p:spPr/>
        <p:txBody>
          <a:bodyPr/>
          <a:lstStyle/>
          <a:p>
            <a:fld id="{6DD1B487-36FD-4CED-B07A-1A81FC6540B1}" type="datetime1">
              <a:rPr lang="en-US" smtClean="0"/>
              <a:pPr/>
              <a:t>12/11/2018</a:t>
            </a:fld>
            <a:endParaRPr lang="en-US" dirty="0"/>
          </a:p>
        </p:txBody>
      </p:sp>
      <p:sp>
        <p:nvSpPr>
          <p:cNvPr id="5" name="Footer Placeholder 4">
            <a:extLst>
              <a:ext uri="{FF2B5EF4-FFF2-40B4-BE49-F238E27FC236}">
                <a16:creationId xmlns:a16="http://schemas.microsoft.com/office/drawing/2014/main" id="{A82804B4-5DF8-457B-BF51-4F99EB2F6AA7}"/>
              </a:ext>
            </a:extLst>
          </p:cNvPr>
          <p:cNvSpPr>
            <a:spLocks noGrp="1"/>
          </p:cNvSpPr>
          <p:nvPr>
            <p:ph type="ftr" sz="quarter" idx="11"/>
          </p:nvPr>
        </p:nvSpPr>
        <p:spPr/>
        <p:txBody>
          <a:bodyPr/>
          <a:lstStyle/>
          <a:p>
            <a:r>
              <a:rPr lang="en-US"/>
              <a:t>Add a footer</a:t>
            </a:r>
            <a:endParaRPr lang="en-US" dirty="0"/>
          </a:p>
        </p:txBody>
      </p:sp>
      <p:sp>
        <p:nvSpPr>
          <p:cNvPr id="6" name="Slide Number Placeholder 5">
            <a:extLst>
              <a:ext uri="{FF2B5EF4-FFF2-40B4-BE49-F238E27FC236}">
                <a16:creationId xmlns:a16="http://schemas.microsoft.com/office/drawing/2014/main" id="{E233582B-43FA-41BA-BFED-F210002F0E78}"/>
              </a:ext>
            </a:extLst>
          </p:cNvPr>
          <p:cNvSpPr>
            <a:spLocks noGrp="1"/>
          </p:cNvSpPr>
          <p:nvPr>
            <p:ph type="sldNum" sz="quarter" idx="12"/>
          </p:nvPr>
        </p:nvSpPr>
        <p:spPr/>
        <p:txBody>
          <a:bodyPr/>
          <a:lstStyle/>
          <a:p>
            <a:fld id="{9CD8D479-8942-46E8-A226-A4E01F7A105C}" type="slidenum">
              <a:rPr lang="en-US" smtClean="0"/>
              <a:t>15</a:t>
            </a:fld>
            <a:endParaRPr lang="en-US"/>
          </a:p>
        </p:txBody>
      </p:sp>
      <p:sp>
        <p:nvSpPr>
          <p:cNvPr id="9" name="TextBox 8">
            <a:extLst>
              <a:ext uri="{FF2B5EF4-FFF2-40B4-BE49-F238E27FC236}">
                <a16:creationId xmlns:a16="http://schemas.microsoft.com/office/drawing/2014/main" id="{815D447B-00F7-4D24-9A97-6B58FABB2A7D}"/>
              </a:ext>
            </a:extLst>
          </p:cNvPr>
          <p:cNvSpPr txBox="1"/>
          <p:nvPr/>
        </p:nvSpPr>
        <p:spPr>
          <a:xfrm>
            <a:off x="3142331" y="5542046"/>
            <a:ext cx="5967663" cy="230832"/>
          </a:xfrm>
          <a:prstGeom prst="rect">
            <a:avLst/>
          </a:prstGeom>
          <a:noFill/>
        </p:spPr>
        <p:txBody>
          <a:bodyPr wrap="square" rtlCol="0">
            <a:spAutoFit/>
          </a:bodyPr>
          <a:lstStyle/>
          <a:p>
            <a:r>
              <a:rPr lang="en-US" sz="900">
                <a:hlinkClick r:id="rId3" tooltip="http://learning-otb.com/index.php/tools-concept1/743-e-games"/>
              </a:rPr>
              <a:t>This Photo</a:t>
            </a:r>
            <a:r>
              <a:rPr lang="en-US" sz="900"/>
              <a:t> by Unknown Author is licensed under </a:t>
            </a:r>
            <a:r>
              <a:rPr lang="en-US" sz="900">
                <a:hlinkClick r:id="rId4" tooltip="https://creativecommons.org/licenses/by-nc-sa/3.0/"/>
              </a:rPr>
              <a:t>CC BY-SA-NC</a:t>
            </a:r>
            <a:endParaRPr lang="en-US" sz="900"/>
          </a:p>
        </p:txBody>
      </p:sp>
    </p:spTree>
    <p:extLst>
      <p:ext uri="{BB962C8B-B14F-4D97-AF65-F5344CB8AC3E}">
        <p14:creationId xmlns:p14="http://schemas.microsoft.com/office/powerpoint/2010/main" val="1383126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5B64C-5CB1-4E12-9326-0B7D6DA60F19}"/>
              </a:ext>
            </a:extLst>
          </p:cNvPr>
          <p:cNvSpPr>
            <a:spLocks noGrp="1"/>
          </p:cNvSpPr>
          <p:nvPr>
            <p:ph type="title"/>
          </p:nvPr>
        </p:nvSpPr>
        <p:spPr>
          <a:xfrm>
            <a:off x="492369" y="286603"/>
            <a:ext cx="11334541" cy="1451762"/>
          </a:xfrm>
        </p:spPr>
        <p:txBody>
          <a:bodyPr/>
          <a:lstStyle/>
          <a:p>
            <a:r>
              <a:rPr lang="en-US" dirty="0"/>
              <a:t>Design Review Checklist &amp; ESCP Requirements</a:t>
            </a:r>
          </a:p>
        </p:txBody>
      </p:sp>
      <p:sp>
        <p:nvSpPr>
          <p:cNvPr id="5" name="Date Placeholder 4">
            <a:extLst>
              <a:ext uri="{FF2B5EF4-FFF2-40B4-BE49-F238E27FC236}">
                <a16:creationId xmlns:a16="http://schemas.microsoft.com/office/drawing/2014/main" id="{0480B7D2-F809-4CF6-804E-0C53389ADEE3}"/>
              </a:ext>
            </a:extLst>
          </p:cNvPr>
          <p:cNvSpPr>
            <a:spLocks noGrp="1"/>
          </p:cNvSpPr>
          <p:nvPr>
            <p:ph type="dt" sz="half" idx="10"/>
          </p:nvPr>
        </p:nvSpPr>
        <p:spPr>
          <a:xfrm>
            <a:off x="1599698" y="6459784"/>
            <a:ext cx="2472271" cy="365125"/>
          </a:xfrm>
        </p:spPr>
        <p:txBody>
          <a:bodyPr/>
          <a:lstStyle/>
          <a:p>
            <a:fld id="{93A66BA0-BF77-43AC-894A-20AD8220B887}" type="datetime1">
              <a:rPr lang="en-US" smtClean="0"/>
              <a:pPr/>
              <a:t>12/11/2018</a:t>
            </a:fld>
            <a:endParaRPr lang="en-US" dirty="0"/>
          </a:p>
        </p:txBody>
      </p:sp>
      <p:sp>
        <p:nvSpPr>
          <p:cNvPr id="7" name="Slide Number Placeholder 6">
            <a:extLst>
              <a:ext uri="{FF2B5EF4-FFF2-40B4-BE49-F238E27FC236}">
                <a16:creationId xmlns:a16="http://schemas.microsoft.com/office/drawing/2014/main" id="{4AE2B3C9-927F-4F25-AA4A-C96FC26888D1}"/>
              </a:ext>
            </a:extLst>
          </p:cNvPr>
          <p:cNvSpPr>
            <a:spLocks noGrp="1"/>
          </p:cNvSpPr>
          <p:nvPr>
            <p:ph type="sldNum" sz="quarter" idx="12"/>
          </p:nvPr>
        </p:nvSpPr>
        <p:spPr/>
        <p:txBody>
          <a:bodyPr/>
          <a:lstStyle/>
          <a:p>
            <a:fld id="{9CD8D479-8942-46E8-A226-A4E01F7A105C}" type="slidenum">
              <a:rPr lang="en-US" smtClean="0"/>
              <a:t>16</a:t>
            </a:fld>
            <a:endParaRPr lang="en-US"/>
          </a:p>
        </p:txBody>
      </p:sp>
      <p:pic>
        <p:nvPicPr>
          <p:cNvPr id="3" name="Content Placeholder 2">
            <a:extLst>
              <a:ext uri="{FF2B5EF4-FFF2-40B4-BE49-F238E27FC236}">
                <a16:creationId xmlns:a16="http://schemas.microsoft.com/office/drawing/2014/main" id="{A4DD9039-6A7E-4FF4-9C53-A9364B8DF8A3}"/>
              </a:ext>
            </a:extLst>
          </p:cNvPr>
          <p:cNvPicPr>
            <a:picLocks noGrp="1" noChangeAspect="1"/>
          </p:cNvPicPr>
          <p:nvPr>
            <p:ph sz="half" idx="1"/>
          </p:nvPr>
        </p:nvPicPr>
        <p:blipFill>
          <a:blip r:embed="rId2"/>
          <a:stretch>
            <a:fillRect/>
          </a:stretch>
        </p:blipFill>
        <p:spPr>
          <a:xfrm>
            <a:off x="1219202" y="1831740"/>
            <a:ext cx="5132571" cy="3673093"/>
          </a:xfrm>
          <a:prstGeom prst="rect">
            <a:avLst/>
          </a:prstGeom>
        </p:spPr>
      </p:pic>
      <p:pic>
        <p:nvPicPr>
          <p:cNvPr id="8" name="Picture 7">
            <a:extLst>
              <a:ext uri="{FF2B5EF4-FFF2-40B4-BE49-F238E27FC236}">
                <a16:creationId xmlns:a16="http://schemas.microsoft.com/office/drawing/2014/main" id="{18859397-9ABA-4139-AADD-CE218DBF4A01}"/>
              </a:ext>
            </a:extLst>
          </p:cNvPr>
          <p:cNvPicPr>
            <a:picLocks noChangeAspect="1"/>
          </p:cNvPicPr>
          <p:nvPr/>
        </p:nvPicPr>
        <p:blipFill>
          <a:blip r:embed="rId3"/>
          <a:stretch>
            <a:fillRect/>
          </a:stretch>
        </p:blipFill>
        <p:spPr>
          <a:xfrm>
            <a:off x="7070622" y="1831740"/>
            <a:ext cx="4141861" cy="3877386"/>
          </a:xfrm>
          <a:prstGeom prst="rect">
            <a:avLst/>
          </a:prstGeom>
        </p:spPr>
      </p:pic>
    </p:spTree>
    <p:extLst>
      <p:ext uri="{BB962C8B-B14F-4D97-AF65-F5344CB8AC3E}">
        <p14:creationId xmlns:p14="http://schemas.microsoft.com/office/powerpoint/2010/main" val="647979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F6024E8-CE68-4B96-998C-FFB06D351415}"/>
              </a:ext>
            </a:extLst>
          </p:cNvPr>
          <p:cNvPicPr>
            <a:picLocks noChangeAspect="1"/>
          </p:cNvPicPr>
          <p:nvPr/>
        </p:nvPicPr>
        <p:blipFill>
          <a:blip r:embed="rId3"/>
          <a:stretch>
            <a:fillRect/>
          </a:stretch>
        </p:blipFill>
        <p:spPr>
          <a:xfrm>
            <a:off x="5441079" y="1115366"/>
            <a:ext cx="6646198" cy="5142803"/>
          </a:xfrm>
          <a:prstGeom prst="rect">
            <a:avLst/>
          </a:prstGeom>
          <a:ln w="28575">
            <a:solidFill>
              <a:schemeClr val="accent4">
                <a:lumMod val="75000"/>
              </a:schemeClr>
            </a:solidFill>
          </a:ln>
        </p:spPr>
      </p:pic>
      <p:sp>
        <p:nvSpPr>
          <p:cNvPr id="2" name="Date Placeholder 1">
            <a:extLst>
              <a:ext uri="{FF2B5EF4-FFF2-40B4-BE49-F238E27FC236}">
                <a16:creationId xmlns:a16="http://schemas.microsoft.com/office/drawing/2014/main" id="{AF93FB24-9684-4384-920C-D4E19E08629F}"/>
              </a:ext>
            </a:extLst>
          </p:cNvPr>
          <p:cNvSpPr>
            <a:spLocks noGrp="1"/>
          </p:cNvSpPr>
          <p:nvPr>
            <p:ph type="dt" sz="half" idx="10"/>
          </p:nvPr>
        </p:nvSpPr>
        <p:spPr/>
        <p:txBody>
          <a:bodyPr/>
          <a:lstStyle/>
          <a:p>
            <a:fld id="{C81B9673-AC7F-4F1F-84E4-F0E5EAAE106D}" type="datetime1">
              <a:rPr lang="en-US" smtClean="0"/>
              <a:pPr/>
              <a:t>12/11/2018</a:t>
            </a:fld>
            <a:endParaRPr lang="en-US" dirty="0"/>
          </a:p>
        </p:txBody>
      </p:sp>
      <p:sp>
        <p:nvSpPr>
          <p:cNvPr id="4" name="Slide Number Placeholder 3">
            <a:extLst>
              <a:ext uri="{FF2B5EF4-FFF2-40B4-BE49-F238E27FC236}">
                <a16:creationId xmlns:a16="http://schemas.microsoft.com/office/drawing/2014/main" id="{7DB6F551-AC12-492B-91CA-CB2D4CF6C382}"/>
              </a:ext>
            </a:extLst>
          </p:cNvPr>
          <p:cNvSpPr>
            <a:spLocks noGrp="1"/>
          </p:cNvSpPr>
          <p:nvPr>
            <p:ph type="sldNum" sz="quarter" idx="12"/>
          </p:nvPr>
        </p:nvSpPr>
        <p:spPr/>
        <p:txBody>
          <a:bodyPr/>
          <a:lstStyle/>
          <a:p>
            <a:fld id="{9CD8D479-8942-46E8-A226-A4E01F7A105C}" type="slidenum">
              <a:rPr lang="en-US" smtClean="0"/>
              <a:t>17</a:t>
            </a:fld>
            <a:endParaRPr lang="en-US"/>
          </a:p>
        </p:txBody>
      </p:sp>
      <p:pic>
        <p:nvPicPr>
          <p:cNvPr id="3" name="Picture 2">
            <a:extLst>
              <a:ext uri="{FF2B5EF4-FFF2-40B4-BE49-F238E27FC236}">
                <a16:creationId xmlns:a16="http://schemas.microsoft.com/office/drawing/2014/main" id="{B8C299B4-E9CD-4D72-A581-7A0F08E1E755}"/>
              </a:ext>
            </a:extLst>
          </p:cNvPr>
          <p:cNvPicPr>
            <a:picLocks noChangeAspect="1"/>
          </p:cNvPicPr>
          <p:nvPr/>
        </p:nvPicPr>
        <p:blipFill>
          <a:blip r:embed="rId4"/>
          <a:stretch>
            <a:fillRect/>
          </a:stretch>
        </p:blipFill>
        <p:spPr>
          <a:xfrm>
            <a:off x="104723" y="671875"/>
            <a:ext cx="5807623" cy="4953249"/>
          </a:xfrm>
          <a:prstGeom prst="rect">
            <a:avLst/>
          </a:prstGeom>
          <a:ln w="28575">
            <a:solidFill>
              <a:schemeClr val="accent4">
                <a:lumMod val="75000"/>
              </a:schemeClr>
            </a:solidFill>
          </a:ln>
        </p:spPr>
      </p:pic>
      <p:sp>
        <p:nvSpPr>
          <p:cNvPr id="7" name="TextBox 6">
            <a:extLst>
              <a:ext uri="{FF2B5EF4-FFF2-40B4-BE49-F238E27FC236}">
                <a16:creationId xmlns:a16="http://schemas.microsoft.com/office/drawing/2014/main" id="{93F56441-C63D-41AD-A075-F2CDD0CB7A03}"/>
              </a:ext>
            </a:extLst>
          </p:cNvPr>
          <p:cNvSpPr txBox="1"/>
          <p:nvPr/>
        </p:nvSpPr>
        <p:spPr>
          <a:xfrm>
            <a:off x="106187" y="97740"/>
            <a:ext cx="7712447" cy="461665"/>
          </a:xfrm>
          <a:prstGeom prst="rect">
            <a:avLst/>
          </a:prstGeom>
          <a:solidFill>
            <a:schemeClr val="accent2"/>
          </a:solidFill>
        </p:spPr>
        <p:txBody>
          <a:bodyPr wrap="square" rtlCol="0">
            <a:spAutoFit/>
          </a:bodyPr>
          <a:lstStyle/>
          <a:p>
            <a:r>
              <a:rPr lang="en-US" sz="2400" dirty="0"/>
              <a:t>Subdivision of 1+ acre lots on the windward side of Oahu</a:t>
            </a:r>
          </a:p>
        </p:txBody>
      </p:sp>
      <p:sp>
        <p:nvSpPr>
          <p:cNvPr id="8" name="Rectangle 7">
            <a:extLst>
              <a:ext uri="{FF2B5EF4-FFF2-40B4-BE49-F238E27FC236}">
                <a16:creationId xmlns:a16="http://schemas.microsoft.com/office/drawing/2014/main" id="{BD3AF36A-07DB-4493-868D-FCD9606C8692}"/>
              </a:ext>
            </a:extLst>
          </p:cNvPr>
          <p:cNvSpPr/>
          <p:nvPr/>
        </p:nvSpPr>
        <p:spPr>
          <a:xfrm>
            <a:off x="5952539" y="1205802"/>
            <a:ext cx="1292322" cy="1326383"/>
          </a:xfrm>
          <a:prstGeom prst="rect">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69601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885CA9-77F8-4186-B768-183AF6A12625}"/>
              </a:ext>
            </a:extLst>
          </p:cNvPr>
          <p:cNvSpPr>
            <a:spLocks noGrp="1"/>
          </p:cNvSpPr>
          <p:nvPr>
            <p:ph type="dt" sz="half" idx="10"/>
          </p:nvPr>
        </p:nvSpPr>
        <p:spPr/>
        <p:txBody>
          <a:bodyPr/>
          <a:lstStyle/>
          <a:p>
            <a:fld id="{C81B9673-AC7F-4F1F-84E4-F0E5EAAE106D}" type="datetime1">
              <a:rPr lang="en-US" smtClean="0"/>
              <a:pPr/>
              <a:t>12/11/2018</a:t>
            </a:fld>
            <a:endParaRPr lang="en-US" dirty="0"/>
          </a:p>
        </p:txBody>
      </p:sp>
      <p:sp>
        <p:nvSpPr>
          <p:cNvPr id="4" name="Slide Number Placeholder 3">
            <a:extLst>
              <a:ext uri="{FF2B5EF4-FFF2-40B4-BE49-F238E27FC236}">
                <a16:creationId xmlns:a16="http://schemas.microsoft.com/office/drawing/2014/main" id="{E2DC3336-2F46-4600-921F-43D4FD8A5CA7}"/>
              </a:ext>
            </a:extLst>
          </p:cNvPr>
          <p:cNvSpPr>
            <a:spLocks noGrp="1"/>
          </p:cNvSpPr>
          <p:nvPr>
            <p:ph type="sldNum" sz="quarter" idx="12"/>
          </p:nvPr>
        </p:nvSpPr>
        <p:spPr/>
        <p:txBody>
          <a:bodyPr/>
          <a:lstStyle/>
          <a:p>
            <a:fld id="{9CD8D479-8942-46E8-A226-A4E01F7A105C}" type="slidenum">
              <a:rPr lang="en-US" smtClean="0"/>
              <a:t>18</a:t>
            </a:fld>
            <a:endParaRPr lang="en-US"/>
          </a:p>
        </p:txBody>
      </p:sp>
      <p:pic>
        <p:nvPicPr>
          <p:cNvPr id="5" name="Picture 4">
            <a:hlinkClick r:id="rId2"/>
            <a:extLst>
              <a:ext uri="{FF2B5EF4-FFF2-40B4-BE49-F238E27FC236}">
                <a16:creationId xmlns:a16="http://schemas.microsoft.com/office/drawing/2014/main" id="{A92A4744-5A47-4DEC-BF3B-E296BE932261}"/>
              </a:ext>
            </a:extLst>
          </p:cNvPr>
          <p:cNvPicPr>
            <a:picLocks noChangeAspect="1"/>
          </p:cNvPicPr>
          <p:nvPr/>
        </p:nvPicPr>
        <p:blipFill>
          <a:blip r:embed="rId3"/>
          <a:stretch>
            <a:fillRect/>
          </a:stretch>
        </p:blipFill>
        <p:spPr>
          <a:xfrm>
            <a:off x="1242765" y="592853"/>
            <a:ext cx="9706469" cy="4825877"/>
          </a:xfrm>
          <a:prstGeom prst="rect">
            <a:avLst/>
          </a:prstGeom>
        </p:spPr>
      </p:pic>
    </p:spTree>
    <p:extLst>
      <p:ext uri="{BB962C8B-B14F-4D97-AF65-F5344CB8AC3E}">
        <p14:creationId xmlns:p14="http://schemas.microsoft.com/office/powerpoint/2010/main" val="226513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93FB24-9684-4384-920C-D4E19E08629F}"/>
              </a:ext>
            </a:extLst>
          </p:cNvPr>
          <p:cNvSpPr>
            <a:spLocks noGrp="1"/>
          </p:cNvSpPr>
          <p:nvPr>
            <p:ph type="dt" sz="half" idx="10"/>
          </p:nvPr>
        </p:nvSpPr>
        <p:spPr/>
        <p:txBody>
          <a:bodyPr/>
          <a:lstStyle/>
          <a:p>
            <a:fld id="{C81B9673-AC7F-4F1F-84E4-F0E5EAAE106D}" type="datetime1">
              <a:rPr lang="en-US" smtClean="0"/>
              <a:pPr/>
              <a:t>12/11/2018</a:t>
            </a:fld>
            <a:endParaRPr lang="en-US" dirty="0"/>
          </a:p>
        </p:txBody>
      </p:sp>
      <p:sp>
        <p:nvSpPr>
          <p:cNvPr id="4" name="Slide Number Placeholder 3">
            <a:extLst>
              <a:ext uri="{FF2B5EF4-FFF2-40B4-BE49-F238E27FC236}">
                <a16:creationId xmlns:a16="http://schemas.microsoft.com/office/drawing/2014/main" id="{7DB6F551-AC12-492B-91CA-CB2D4CF6C382}"/>
              </a:ext>
            </a:extLst>
          </p:cNvPr>
          <p:cNvSpPr>
            <a:spLocks noGrp="1"/>
          </p:cNvSpPr>
          <p:nvPr>
            <p:ph type="sldNum" sz="quarter" idx="12"/>
          </p:nvPr>
        </p:nvSpPr>
        <p:spPr/>
        <p:txBody>
          <a:bodyPr/>
          <a:lstStyle/>
          <a:p>
            <a:fld id="{9CD8D479-8942-46E8-A226-A4E01F7A105C}" type="slidenum">
              <a:rPr lang="en-US" smtClean="0"/>
              <a:t>19</a:t>
            </a:fld>
            <a:endParaRPr lang="en-US"/>
          </a:p>
        </p:txBody>
      </p:sp>
      <p:pic>
        <p:nvPicPr>
          <p:cNvPr id="5" name="Picture 4">
            <a:extLst>
              <a:ext uri="{FF2B5EF4-FFF2-40B4-BE49-F238E27FC236}">
                <a16:creationId xmlns:a16="http://schemas.microsoft.com/office/drawing/2014/main" id="{F567625E-989C-494C-A624-DC38DCAA6774}"/>
              </a:ext>
            </a:extLst>
          </p:cNvPr>
          <p:cNvPicPr>
            <a:picLocks noChangeAspect="1"/>
          </p:cNvPicPr>
          <p:nvPr/>
        </p:nvPicPr>
        <p:blipFill>
          <a:blip r:embed="rId3"/>
          <a:stretch>
            <a:fillRect/>
          </a:stretch>
        </p:blipFill>
        <p:spPr>
          <a:xfrm>
            <a:off x="977570" y="117557"/>
            <a:ext cx="10543160" cy="6112422"/>
          </a:xfrm>
          <a:prstGeom prst="rect">
            <a:avLst/>
          </a:prstGeom>
        </p:spPr>
      </p:pic>
    </p:spTree>
    <p:extLst>
      <p:ext uri="{BB962C8B-B14F-4D97-AF65-F5344CB8AC3E}">
        <p14:creationId xmlns:p14="http://schemas.microsoft.com/office/powerpoint/2010/main" val="2487774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63B38-A2AF-4751-B33D-921FDE4CFE51}"/>
              </a:ext>
            </a:extLst>
          </p:cNvPr>
          <p:cNvSpPr>
            <a:spLocks noGrp="1"/>
          </p:cNvSpPr>
          <p:nvPr>
            <p:ph type="title"/>
          </p:nvPr>
        </p:nvSpPr>
        <p:spPr/>
        <p:txBody>
          <a:bodyPr/>
          <a:lstStyle/>
          <a:p>
            <a:r>
              <a:rPr lang="en-US" dirty="0"/>
              <a:t>The NPDES Project</a:t>
            </a:r>
          </a:p>
        </p:txBody>
      </p:sp>
      <p:pic>
        <p:nvPicPr>
          <p:cNvPr id="8" name="Content Placeholder 7">
            <a:extLst>
              <a:ext uri="{FF2B5EF4-FFF2-40B4-BE49-F238E27FC236}">
                <a16:creationId xmlns:a16="http://schemas.microsoft.com/office/drawing/2014/main" id="{BC209CB0-E787-4DF8-B02D-971632FBC8F5}"/>
              </a:ext>
            </a:extLst>
          </p:cNvPr>
          <p:cNvPicPr>
            <a:picLocks noGrp="1" noChangeAspect="1"/>
          </p:cNvPicPr>
          <p:nvPr>
            <p:ph sz="half" idx="1"/>
          </p:nvPr>
        </p:nvPicPr>
        <p:blipFill>
          <a:blip r:embed="rId3"/>
          <a:stretch>
            <a:fillRect/>
          </a:stretch>
        </p:blipFill>
        <p:spPr>
          <a:xfrm>
            <a:off x="202883" y="1889209"/>
            <a:ext cx="3816637" cy="3002290"/>
          </a:xfrm>
          <a:prstGeom prst="rect">
            <a:avLst/>
          </a:prstGeom>
          <a:ln w="28575">
            <a:solidFill>
              <a:schemeClr val="accent2"/>
            </a:solidFill>
          </a:ln>
        </p:spPr>
      </p:pic>
      <p:sp>
        <p:nvSpPr>
          <p:cNvPr id="4" name="Content Placeholder 3">
            <a:extLst>
              <a:ext uri="{FF2B5EF4-FFF2-40B4-BE49-F238E27FC236}">
                <a16:creationId xmlns:a16="http://schemas.microsoft.com/office/drawing/2014/main" id="{ACD9FB17-C1A7-4FE7-9245-BB1524BA5B08}"/>
              </a:ext>
            </a:extLst>
          </p:cNvPr>
          <p:cNvSpPr>
            <a:spLocks noGrp="1"/>
          </p:cNvSpPr>
          <p:nvPr>
            <p:ph sz="half" idx="2"/>
          </p:nvPr>
        </p:nvSpPr>
        <p:spPr>
          <a:xfrm>
            <a:off x="6217919" y="1845735"/>
            <a:ext cx="5526062" cy="4235576"/>
          </a:xfrm>
        </p:spPr>
        <p:txBody>
          <a:bodyPr>
            <a:normAutofit/>
          </a:bodyPr>
          <a:lstStyle/>
          <a:p>
            <a:pPr marL="274320" indent="-274320">
              <a:buFont typeface="Arial" panose="020B0604020202020204" pitchFamily="34" charset="0"/>
              <a:buChar char="•"/>
            </a:pPr>
            <a:r>
              <a:rPr lang="en-US" sz="2800" dirty="0"/>
              <a:t>NPDES Project origin</a:t>
            </a:r>
          </a:p>
          <a:p>
            <a:pPr marL="292608" lvl="1" indent="0">
              <a:buNone/>
            </a:pPr>
            <a:r>
              <a:rPr lang="en-US" sz="2400" dirty="0"/>
              <a:t>DOH, DDC, WEC felt assistance and information would be more useful than penalties</a:t>
            </a:r>
          </a:p>
          <a:p>
            <a:pPr marL="292608" lvl="1" indent="0">
              <a:buNone/>
            </a:pPr>
            <a:endParaRPr lang="en-US" sz="2400" dirty="0"/>
          </a:p>
          <a:p>
            <a:pPr marL="274320" indent="-274320">
              <a:buFont typeface="Arial" panose="020B0604020202020204" pitchFamily="34" charset="0"/>
              <a:buChar char="•"/>
            </a:pPr>
            <a:r>
              <a:rPr lang="en-US" sz="2800" dirty="0"/>
              <a:t>Everyone’s participation in this project affects DDC and WEC’s compliance with the enforcement action</a:t>
            </a:r>
          </a:p>
          <a:p>
            <a:pPr marL="0" indent="0">
              <a:buNone/>
            </a:pPr>
            <a:endParaRPr lang="en-US" sz="2800" dirty="0"/>
          </a:p>
        </p:txBody>
      </p:sp>
      <p:sp>
        <p:nvSpPr>
          <p:cNvPr id="5" name="Date Placeholder 4">
            <a:extLst>
              <a:ext uri="{FF2B5EF4-FFF2-40B4-BE49-F238E27FC236}">
                <a16:creationId xmlns:a16="http://schemas.microsoft.com/office/drawing/2014/main" id="{498B5D98-617A-4236-BD06-403EDE7A49B8}"/>
              </a:ext>
            </a:extLst>
          </p:cNvPr>
          <p:cNvSpPr>
            <a:spLocks noGrp="1"/>
          </p:cNvSpPr>
          <p:nvPr>
            <p:ph type="dt" sz="half" idx="10"/>
          </p:nvPr>
        </p:nvSpPr>
        <p:spPr/>
        <p:txBody>
          <a:bodyPr/>
          <a:lstStyle/>
          <a:p>
            <a:fld id="{93A66BA0-BF77-43AC-894A-20AD8220B887}" type="datetime1">
              <a:rPr lang="en-US" smtClean="0"/>
              <a:pPr/>
              <a:t>12/11/2018</a:t>
            </a:fld>
            <a:endParaRPr lang="en-US" dirty="0"/>
          </a:p>
        </p:txBody>
      </p:sp>
      <p:sp>
        <p:nvSpPr>
          <p:cNvPr id="7" name="Slide Number Placeholder 6">
            <a:extLst>
              <a:ext uri="{FF2B5EF4-FFF2-40B4-BE49-F238E27FC236}">
                <a16:creationId xmlns:a16="http://schemas.microsoft.com/office/drawing/2014/main" id="{33D0E7C3-C340-4534-9476-4BEE501DB5C6}"/>
              </a:ext>
            </a:extLst>
          </p:cNvPr>
          <p:cNvSpPr>
            <a:spLocks noGrp="1"/>
          </p:cNvSpPr>
          <p:nvPr>
            <p:ph type="sldNum" sz="quarter" idx="12"/>
          </p:nvPr>
        </p:nvSpPr>
        <p:spPr/>
        <p:txBody>
          <a:bodyPr/>
          <a:lstStyle/>
          <a:p>
            <a:fld id="{9CD8D479-8942-46E8-A226-A4E01F7A105C}" type="slidenum">
              <a:rPr lang="en-US" smtClean="0"/>
              <a:t>2</a:t>
            </a:fld>
            <a:endParaRPr lang="en-US"/>
          </a:p>
        </p:txBody>
      </p:sp>
      <p:pic>
        <p:nvPicPr>
          <p:cNvPr id="3" name="Picture 2">
            <a:extLst>
              <a:ext uri="{FF2B5EF4-FFF2-40B4-BE49-F238E27FC236}">
                <a16:creationId xmlns:a16="http://schemas.microsoft.com/office/drawing/2014/main" id="{F9E79245-85B3-4AA9-8753-52BA86B50541}"/>
              </a:ext>
            </a:extLst>
          </p:cNvPr>
          <p:cNvPicPr>
            <a:picLocks noChangeAspect="1"/>
          </p:cNvPicPr>
          <p:nvPr/>
        </p:nvPicPr>
        <p:blipFill>
          <a:blip r:embed="rId4"/>
          <a:stretch>
            <a:fillRect/>
          </a:stretch>
        </p:blipFill>
        <p:spPr>
          <a:xfrm>
            <a:off x="2397761" y="3322582"/>
            <a:ext cx="3576322" cy="2836758"/>
          </a:xfrm>
          <a:prstGeom prst="rect">
            <a:avLst/>
          </a:prstGeom>
          <a:ln w="28575">
            <a:solidFill>
              <a:schemeClr val="accent2"/>
            </a:solidFill>
          </a:ln>
        </p:spPr>
      </p:pic>
    </p:spTree>
    <p:extLst>
      <p:ext uri="{BB962C8B-B14F-4D97-AF65-F5344CB8AC3E}">
        <p14:creationId xmlns:p14="http://schemas.microsoft.com/office/powerpoint/2010/main" val="4250308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93FB24-9684-4384-920C-D4E19E08629F}"/>
              </a:ext>
            </a:extLst>
          </p:cNvPr>
          <p:cNvSpPr>
            <a:spLocks noGrp="1"/>
          </p:cNvSpPr>
          <p:nvPr>
            <p:ph type="dt" sz="half" idx="10"/>
          </p:nvPr>
        </p:nvSpPr>
        <p:spPr/>
        <p:txBody>
          <a:bodyPr/>
          <a:lstStyle/>
          <a:p>
            <a:fld id="{C81B9673-AC7F-4F1F-84E4-F0E5EAAE106D}" type="datetime1">
              <a:rPr lang="en-US" smtClean="0"/>
              <a:pPr/>
              <a:t>12/11/2018</a:t>
            </a:fld>
            <a:endParaRPr lang="en-US" dirty="0"/>
          </a:p>
        </p:txBody>
      </p:sp>
      <p:sp>
        <p:nvSpPr>
          <p:cNvPr id="4" name="Slide Number Placeholder 3">
            <a:extLst>
              <a:ext uri="{FF2B5EF4-FFF2-40B4-BE49-F238E27FC236}">
                <a16:creationId xmlns:a16="http://schemas.microsoft.com/office/drawing/2014/main" id="{7DB6F551-AC12-492B-91CA-CB2D4CF6C382}"/>
              </a:ext>
            </a:extLst>
          </p:cNvPr>
          <p:cNvSpPr>
            <a:spLocks noGrp="1"/>
          </p:cNvSpPr>
          <p:nvPr>
            <p:ph type="sldNum" sz="quarter" idx="12"/>
          </p:nvPr>
        </p:nvSpPr>
        <p:spPr/>
        <p:txBody>
          <a:bodyPr/>
          <a:lstStyle/>
          <a:p>
            <a:fld id="{9CD8D479-8942-46E8-A226-A4E01F7A105C}" type="slidenum">
              <a:rPr lang="en-US" smtClean="0"/>
              <a:t>20</a:t>
            </a:fld>
            <a:endParaRPr lang="en-US"/>
          </a:p>
        </p:txBody>
      </p:sp>
      <p:sp>
        <p:nvSpPr>
          <p:cNvPr id="6" name="TextBox 5">
            <a:extLst>
              <a:ext uri="{FF2B5EF4-FFF2-40B4-BE49-F238E27FC236}">
                <a16:creationId xmlns:a16="http://schemas.microsoft.com/office/drawing/2014/main" id="{52C7B4FA-C04A-435C-8B2C-21D62DE72ADD}"/>
              </a:ext>
            </a:extLst>
          </p:cNvPr>
          <p:cNvSpPr txBox="1"/>
          <p:nvPr/>
        </p:nvSpPr>
        <p:spPr>
          <a:xfrm>
            <a:off x="627413" y="122884"/>
            <a:ext cx="10937173" cy="584775"/>
          </a:xfrm>
          <a:prstGeom prst="rect">
            <a:avLst/>
          </a:prstGeom>
          <a:noFill/>
        </p:spPr>
        <p:txBody>
          <a:bodyPr wrap="square" rtlCol="0">
            <a:spAutoFit/>
          </a:bodyPr>
          <a:lstStyle/>
          <a:p>
            <a:pPr algn="ctr"/>
            <a:r>
              <a:rPr lang="en-US" sz="3200" dirty="0"/>
              <a:t>Lesson #1 Run-on wasn’t factored into BMP design</a:t>
            </a:r>
          </a:p>
        </p:txBody>
      </p:sp>
      <p:pic>
        <p:nvPicPr>
          <p:cNvPr id="7" name="Picture 6">
            <a:extLst>
              <a:ext uri="{FF2B5EF4-FFF2-40B4-BE49-F238E27FC236}">
                <a16:creationId xmlns:a16="http://schemas.microsoft.com/office/drawing/2014/main" id="{A8278B1D-6060-4551-A278-48FE77E544F2}"/>
              </a:ext>
            </a:extLst>
          </p:cNvPr>
          <p:cNvPicPr>
            <a:picLocks noChangeAspect="1"/>
          </p:cNvPicPr>
          <p:nvPr/>
        </p:nvPicPr>
        <p:blipFill rotWithShape="1">
          <a:blip r:embed="rId3"/>
          <a:srcRect l="18563" t="9654" r="37973" b="31488"/>
          <a:stretch/>
        </p:blipFill>
        <p:spPr>
          <a:xfrm>
            <a:off x="159488" y="707659"/>
            <a:ext cx="5477642" cy="4300276"/>
          </a:xfrm>
          <a:prstGeom prst="rect">
            <a:avLst/>
          </a:prstGeom>
          <a:ln w="28575">
            <a:solidFill>
              <a:schemeClr val="accent4"/>
            </a:solidFill>
          </a:ln>
        </p:spPr>
      </p:pic>
      <p:pic>
        <p:nvPicPr>
          <p:cNvPr id="8" name="Picture 7">
            <a:extLst>
              <a:ext uri="{FF2B5EF4-FFF2-40B4-BE49-F238E27FC236}">
                <a16:creationId xmlns:a16="http://schemas.microsoft.com/office/drawing/2014/main" id="{87503AB7-3009-434E-848F-2755B42766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1853" y="1488558"/>
            <a:ext cx="6375090" cy="4781318"/>
          </a:xfrm>
          <a:prstGeom prst="rect">
            <a:avLst/>
          </a:prstGeom>
          <a:ln w="28575">
            <a:solidFill>
              <a:schemeClr val="accent4"/>
            </a:solidFill>
          </a:ln>
        </p:spPr>
      </p:pic>
    </p:spTree>
    <p:extLst>
      <p:ext uri="{BB962C8B-B14F-4D97-AF65-F5344CB8AC3E}">
        <p14:creationId xmlns:p14="http://schemas.microsoft.com/office/powerpoint/2010/main" val="2626771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93FB24-9684-4384-920C-D4E19E08629F}"/>
              </a:ext>
            </a:extLst>
          </p:cNvPr>
          <p:cNvSpPr>
            <a:spLocks noGrp="1"/>
          </p:cNvSpPr>
          <p:nvPr>
            <p:ph type="dt" sz="half" idx="10"/>
          </p:nvPr>
        </p:nvSpPr>
        <p:spPr/>
        <p:txBody>
          <a:bodyPr/>
          <a:lstStyle/>
          <a:p>
            <a:fld id="{C81B9673-AC7F-4F1F-84E4-F0E5EAAE106D}" type="datetime1">
              <a:rPr lang="en-US" smtClean="0"/>
              <a:pPr/>
              <a:t>12/11/2018</a:t>
            </a:fld>
            <a:endParaRPr lang="en-US" dirty="0"/>
          </a:p>
        </p:txBody>
      </p:sp>
      <p:sp>
        <p:nvSpPr>
          <p:cNvPr id="4" name="Slide Number Placeholder 3">
            <a:extLst>
              <a:ext uri="{FF2B5EF4-FFF2-40B4-BE49-F238E27FC236}">
                <a16:creationId xmlns:a16="http://schemas.microsoft.com/office/drawing/2014/main" id="{7DB6F551-AC12-492B-91CA-CB2D4CF6C382}"/>
              </a:ext>
            </a:extLst>
          </p:cNvPr>
          <p:cNvSpPr>
            <a:spLocks noGrp="1"/>
          </p:cNvSpPr>
          <p:nvPr>
            <p:ph type="sldNum" sz="quarter" idx="12"/>
          </p:nvPr>
        </p:nvSpPr>
        <p:spPr/>
        <p:txBody>
          <a:bodyPr/>
          <a:lstStyle/>
          <a:p>
            <a:fld id="{9CD8D479-8942-46E8-A226-A4E01F7A105C}" type="slidenum">
              <a:rPr lang="en-US" smtClean="0"/>
              <a:t>21</a:t>
            </a:fld>
            <a:endParaRPr lang="en-US"/>
          </a:p>
        </p:txBody>
      </p:sp>
      <p:sp>
        <p:nvSpPr>
          <p:cNvPr id="6" name="TextBox 5">
            <a:extLst>
              <a:ext uri="{FF2B5EF4-FFF2-40B4-BE49-F238E27FC236}">
                <a16:creationId xmlns:a16="http://schemas.microsoft.com/office/drawing/2014/main" id="{52C7B4FA-C04A-435C-8B2C-21D62DE72ADD}"/>
              </a:ext>
            </a:extLst>
          </p:cNvPr>
          <p:cNvSpPr txBox="1"/>
          <p:nvPr/>
        </p:nvSpPr>
        <p:spPr>
          <a:xfrm>
            <a:off x="627413" y="122884"/>
            <a:ext cx="10937173" cy="584775"/>
          </a:xfrm>
          <a:prstGeom prst="rect">
            <a:avLst/>
          </a:prstGeom>
          <a:noFill/>
        </p:spPr>
        <p:txBody>
          <a:bodyPr wrap="square" rtlCol="0">
            <a:spAutoFit/>
          </a:bodyPr>
          <a:lstStyle/>
          <a:p>
            <a:pPr algn="ctr"/>
            <a:r>
              <a:rPr lang="en-US" sz="3200" dirty="0"/>
              <a:t>Lesson #1 Run-on wasn’t factored into BMP design</a:t>
            </a:r>
          </a:p>
        </p:txBody>
      </p:sp>
      <p:pic>
        <p:nvPicPr>
          <p:cNvPr id="9" name="Picture 8">
            <a:extLst>
              <a:ext uri="{FF2B5EF4-FFF2-40B4-BE49-F238E27FC236}">
                <a16:creationId xmlns:a16="http://schemas.microsoft.com/office/drawing/2014/main" id="{086EE785-4F52-4F4D-957D-FC1F8E658AEA}"/>
              </a:ext>
            </a:extLst>
          </p:cNvPr>
          <p:cNvPicPr>
            <a:picLocks noChangeAspect="1"/>
          </p:cNvPicPr>
          <p:nvPr/>
        </p:nvPicPr>
        <p:blipFill rotWithShape="1">
          <a:blip r:embed="rId3"/>
          <a:srcRect l="2628" t="63656" r="48965"/>
          <a:stretch/>
        </p:blipFill>
        <p:spPr>
          <a:xfrm>
            <a:off x="148855" y="707659"/>
            <a:ext cx="6570922" cy="2860188"/>
          </a:xfrm>
          <a:prstGeom prst="rect">
            <a:avLst/>
          </a:prstGeom>
        </p:spPr>
      </p:pic>
      <p:pic>
        <p:nvPicPr>
          <p:cNvPr id="10" name="Picture 9">
            <a:extLst>
              <a:ext uri="{FF2B5EF4-FFF2-40B4-BE49-F238E27FC236}">
                <a16:creationId xmlns:a16="http://schemas.microsoft.com/office/drawing/2014/main" id="{D69AA544-FDB9-4DF7-A0A5-7D12FC7A02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27431" y="3185507"/>
            <a:ext cx="4732812" cy="3549609"/>
          </a:xfrm>
          <a:prstGeom prst="rect">
            <a:avLst/>
          </a:prstGeom>
        </p:spPr>
      </p:pic>
      <p:pic>
        <p:nvPicPr>
          <p:cNvPr id="11" name="Picture 10">
            <a:extLst>
              <a:ext uri="{FF2B5EF4-FFF2-40B4-BE49-F238E27FC236}">
                <a16:creationId xmlns:a16="http://schemas.microsoft.com/office/drawing/2014/main" id="{67FA92E4-DC2B-47DC-B082-931916512F0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59937" y="813596"/>
            <a:ext cx="4832828" cy="3624621"/>
          </a:xfrm>
          <a:prstGeom prst="rect">
            <a:avLst/>
          </a:prstGeom>
        </p:spPr>
      </p:pic>
    </p:spTree>
    <p:extLst>
      <p:ext uri="{BB962C8B-B14F-4D97-AF65-F5344CB8AC3E}">
        <p14:creationId xmlns:p14="http://schemas.microsoft.com/office/powerpoint/2010/main" val="818709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93FB24-9684-4384-920C-D4E19E08629F}"/>
              </a:ext>
            </a:extLst>
          </p:cNvPr>
          <p:cNvSpPr>
            <a:spLocks noGrp="1"/>
          </p:cNvSpPr>
          <p:nvPr>
            <p:ph type="dt" sz="half" idx="10"/>
          </p:nvPr>
        </p:nvSpPr>
        <p:spPr/>
        <p:txBody>
          <a:bodyPr/>
          <a:lstStyle/>
          <a:p>
            <a:fld id="{C81B9673-AC7F-4F1F-84E4-F0E5EAAE106D}" type="datetime1">
              <a:rPr lang="en-US" smtClean="0"/>
              <a:pPr/>
              <a:t>12/11/2018</a:t>
            </a:fld>
            <a:endParaRPr lang="en-US" dirty="0"/>
          </a:p>
        </p:txBody>
      </p:sp>
      <p:sp>
        <p:nvSpPr>
          <p:cNvPr id="4" name="Slide Number Placeholder 3">
            <a:extLst>
              <a:ext uri="{FF2B5EF4-FFF2-40B4-BE49-F238E27FC236}">
                <a16:creationId xmlns:a16="http://schemas.microsoft.com/office/drawing/2014/main" id="{7DB6F551-AC12-492B-91CA-CB2D4CF6C382}"/>
              </a:ext>
            </a:extLst>
          </p:cNvPr>
          <p:cNvSpPr>
            <a:spLocks noGrp="1"/>
          </p:cNvSpPr>
          <p:nvPr>
            <p:ph type="sldNum" sz="quarter" idx="12"/>
          </p:nvPr>
        </p:nvSpPr>
        <p:spPr/>
        <p:txBody>
          <a:bodyPr/>
          <a:lstStyle/>
          <a:p>
            <a:fld id="{9CD8D479-8942-46E8-A226-A4E01F7A105C}" type="slidenum">
              <a:rPr lang="en-US" smtClean="0"/>
              <a:t>22</a:t>
            </a:fld>
            <a:endParaRPr lang="en-US"/>
          </a:p>
        </p:txBody>
      </p:sp>
      <p:pic>
        <p:nvPicPr>
          <p:cNvPr id="12" name="Picture 11">
            <a:extLst>
              <a:ext uri="{FF2B5EF4-FFF2-40B4-BE49-F238E27FC236}">
                <a16:creationId xmlns:a16="http://schemas.microsoft.com/office/drawing/2014/main" id="{4979BE5D-5D84-44F3-BC9C-27C49FD547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38184" y="98533"/>
            <a:ext cx="6082339" cy="4561754"/>
          </a:xfrm>
          <a:prstGeom prst="rect">
            <a:avLst/>
          </a:prstGeom>
          <a:ln w="28575">
            <a:solidFill>
              <a:schemeClr val="accent2"/>
            </a:solidFill>
          </a:ln>
        </p:spPr>
      </p:pic>
      <p:pic>
        <p:nvPicPr>
          <p:cNvPr id="5" name="Picture 4">
            <a:extLst>
              <a:ext uri="{FF2B5EF4-FFF2-40B4-BE49-F238E27FC236}">
                <a16:creationId xmlns:a16="http://schemas.microsoft.com/office/drawing/2014/main" id="{D0857075-3FEF-486C-B076-4B16495486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496" y="98533"/>
            <a:ext cx="5647173" cy="4235380"/>
          </a:xfrm>
          <a:prstGeom prst="rect">
            <a:avLst/>
          </a:prstGeom>
          <a:ln w="28575">
            <a:solidFill>
              <a:schemeClr val="accent2"/>
            </a:solidFill>
          </a:ln>
        </p:spPr>
      </p:pic>
      <p:pic>
        <p:nvPicPr>
          <p:cNvPr id="11" name="Picture 10">
            <a:extLst>
              <a:ext uri="{FF2B5EF4-FFF2-40B4-BE49-F238E27FC236}">
                <a16:creationId xmlns:a16="http://schemas.microsoft.com/office/drawing/2014/main" id="{A169011D-B0E8-461B-B408-24F4580F00E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8375"/>
          <a:stretch/>
        </p:blipFill>
        <p:spPr>
          <a:xfrm>
            <a:off x="448887" y="3428999"/>
            <a:ext cx="4837318" cy="3324161"/>
          </a:xfrm>
          <a:prstGeom prst="rect">
            <a:avLst/>
          </a:prstGeom>
          <a:ln w="28575">
            <a:solidFill>
              <a:schemeClr val="accent2"/>
            </a:solidFill>
          </a:ln>
        </p:spPr>
      </p:pic>
      <p:sp>
        <p:nvSpPr>
          <p:cNvPr id="8" name="TextBox 7">
            <a:extLst>
              <a:ext uri="{FF2B5EF4-FFF2-40B4-BE49-F238E27FC236}">
                <a16:creationId xmlns:a16="http://schemas.microsoft.com/office/drawing/2014/main" id="{CEA62E78-A94C-4C96-A484-384D7824A69B}"/>
              </a:ext>
            </a:extLst>
          </p:cNvPr>
          <p:cNvSpPr txBox="1"/>
          <p:nvPr/>
        </p:nvSpPr>
        <p:spPr>
          <a:xfrm>
            <a:off x="5668070" y="5145866"/>
            <a:ext cx="6352453" cy="1077218"/>
          </a:xfrm>
          <a:prstGeom prst="rect">
            <a:avLst/>
          </a:prstGeom>
          <a:noFill/>
        </p:spPr>
        <p:txBody>
          <a:bodyPr wrap="square" rtlCol="0">
            <a:spAutoFit/>
          </a:bodyPr>
          <a:lstStyle/>
          <a:p>
            <a:pPr algn="r"/>
            <a:r>
              <a:rPr lang="en-US" sz="3200" dirty="0"/>
              <a:t>Lesson #2 They tried to do too much at once</a:t>
            </a:r>
          </a:p>
        </p:txBody>
      </p:sp>
    </p:spTree>
    <p:extLst>
      <p:ext uri="{BB962C8B-B14F-4D97-AF65-F5344CB8AC3E}">
        <p14:creationId xmlns:p14="http://schemas.microsoft.com/office/powerpoint/2010/main" val="212262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93FB24-9684-4384-920C-D4E19E08629F}"/>
              </a:ext>
            </a:extLst>
          </p:cNvPr>
          <p:cNvSpPr>
            <a:spLocks noGrp="1"/>
          </p:cNvSpPr>
          <p:nvPr>
            <p:ph type="dt" sz="half" idx="10"/>
          </p:nvPr>
        </p:nvSpPr>
        <p:spPr/>
        <p:txBody>
          <a:bodyPr/>
          <a:lstStyle/>
          <a:p>
            <a:fld id="{C81B9673-AC7F-4F1F-84E4-F0E5EAAE106D}" type="datetime1">
              <a:rPr lang="en-US" smtClean="0"/>
              <a:pPr/>
              <a:t>12/11/2018</a:t>
            </a:fld>
            <a:endParaRPr lang="en-US" dirty="0"/>
          </a:p>
        </p:txBody>
      </p:sp>
      <p:sp>
        <p:nvSpPr>
          <p:cNvPr id="4" name="Slide Number Placeholder 3">
            <a:extLst>
              <a:ext uri="{FF2B5EF4-FFF2-40B4-BE49-F238E27FC236}">
                <a16:creationId xmlns:a16="http://schemas.microsoft.com/office/drawing/2014/main" id="{7DB6F551-AC12-492B-91CA-CB2D4CF6C382}"/>
              </a:ext>
            </a:extLst>
          </p:cNvPr>
          <p:cNvSpPr>
            <a:spLocks noGrp="1"/>
          </p:cNvSpPr>
          <p:nvPr>
            <p:ph type="sldNum" sz="quarter" idx="12"/>
          </p:nvPr>
        </p:nvSpPr>
        <p:spPr/>
        <p:txBody>
          <a:bodyPr/>
          <a:lstStyle/>
          <a:p>
            <a:fld id="{9CD8D479-8942-46E8-A226-A4E01F7A105C}" type="slidenum">
              <a:rPr lang="en-US" smtClean="0"/>
              <a:t>23</a:t>
            </a:fld>
            <a:endParaRPr lang="en-US"/>
          </a:p>
        </p:txBody>
      </p:sp>
      <p:pic>
        <p:nvPicPr>
          <p:cNvPr id="17" name="Picture 16">
            <a:extLst>
              <a:ext uri="{FF2B5EF4-FFF2-40B4-BE49-F238E27FC236}">
                <a16:creationId xmlns:a16="http://schemas.microsoft.com/office/drawing/2014/main" id="{8D0F4C64-42A8-45D3-A98F-AEEAC4596BA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1070"/>
          <a:stretch/>
        </p:blipFill>
        <p:spPr>
          <a:xfrm>
            <a:off x="5897014" y="143622"/>
            <a:ext cx="6148968" cy="3640035"/>
          </a:xfrm>
          <a:prstGeom prst="rect">
            <a:avLst/>
          </a:prstGeom>
          <a:ln w="28575">
            <a:solidFill>
              <a:schemeClr val="accent2"/>
            </a:solidFill>
          </a:ln>
        </p:spPr>
      </p:pic>
      <p:pic>
        <p:nvPicPr>
          <p:cNvPr id="6" name="Picture 5">
            <a:extLst>
              <a:ext uri="{FF2B5EF4-FFF2-40B4-BE49-F238E27FC236}">
                <a16:creationId xmlns:a16="http://schemas.microsoft.com/office/drawing/2014/main" id="{01BC2516-4EFE-44F6-98A7-34AEBAEF4A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580" y="143622"/>
            <a:ext cx="5448978" cy="4086734"/>
          </a:xfrm>
          <a:prstGeom prst="rect">
            <a:avLst/>
          </a:prstGeom>
          <a:ln w="28575">
            <a:solidFill>
              <a:schemeClr val="accent2"/>
            </a:solidFill>
          </a:ln>
        </p:spPr>
      </p:pic>
      <p:pic>
        <p:nvPicPr>
          <p:cNvPr id="16" name="Picture 15">
            <a:extLst>
              <a:ext uri="{FF2B5EF4-FFF2-40B4-BE49-F238E27FC236}">
                <a16:creationId xmlns:a16="http://schemas.microsoft.com/office/drawing/2014/main" id="{0D33916E-1C8A-4BB3-B20C-39AE8FE4EAD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8051"/>
          <a:stretch/>
        </p:blipFill>
        <p:spPr>
          <a:xfrm>
            <a:off x="2938692" y="3002312"/>
            <a:ext cx="5278296" cy="3640035"/>
          </a:xfrm>
          <a:prstGeom prst="rect">
            <a:avLst/>
          </a:prstGeom>
          <a:ln w="28575">
            <a:solidFill>
              <a:schemeClr val="accent2"/>
            </a:solidFill>
          </a:ln>
        </p:spPr>
      </p:pic>
    </p:spTree>
    <p:extLst>
      <p:ext uri="{BB962C8B-B14F-4D97-AF65-F5344CB8AC3E}">
        <p14:creationId xmlns:p14="http://schemas.microsoft.com/office/powerpoint/2010/main" val="1884765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7EF07BF-D16D-4BD5-B337-9D4C9F4AA4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89231" y="114179"/>
            <a:ext cx="5301602" cy="3976202"/>
          </a:xfrm>
          <a:prstGeom prst="rect">
            <a:avLst/>
          </a:prstGeom>
        </p:spPr>
      </p:pic>
      <p:sp>
        <p:nvSpPr>
          <p:cNvPr id="2" name="Date Placeholder 1">
            <a:extLst>
              <a:ext uri="{FF2B5EF4-FFF2-40B4-BE49-F238E27FC236}">
                <a16:creationId xmlns:a16="http://schemas.microsoft.com/office/drawing/2014/main" id="{AF93FB24-9684-4384-920C-D4E19E08629F}"/>
              </a:ext>
            </a:extLst>
          </p:cNvPr>
          <p:cNvSpPr>
            <a:spLocks noGrp="1"/>
          </p:cNvSpPr>
          <p:nvPr>
            <p:ph type="dt" sz="half" idx="10"/>
          </p:nvPr>
        </p:nvSpPr>
        <p:spPr/>
        <p:txBody>
          <a:bodyPr/>
          <a:lstStyle/>
          <a:p>
            <a:fld id="{C81B9673-AC7F-4F1F-84E4-F0E5EAAE106D}" type="datetime1">
              <a:rPr lang="en-US" smtClean="0"/>
              <a:pPr/>
              <a:t>12/11/2018</a:t>
            </a:fld>
            <a:endParaRPr lang="en-US" dirty="0"/>
          </a:p>
        </p:txBody>
      </p:sp>
      <p:sp>
        <p:nvSpPr>
          <p:cNvPr id="4" name="Slide Number Placeholder 3">
            <a:extLst>
              <a:ext uri="{FF2B5EF4-FFF2-40B4-BE49-F238E27FC236}">
                <a16:creationId xmlns:a16="http://schemas.microsoft.com/office/drawing/2014/main" id="{7DB6F551-AC12-492B-91CA-CB2D4CF6C382}"/>
              </a:ext>
            </a:extLst>
          </p:cNvPr>
          <p:cNvSpPr>
            <a:spLocks noGrp="1"/>
          </p:cNvSpPr>
          <p:nvPr>
            <p:ph type="sldNum" sz="quarter" idx="12"/>
          </p:nvPr>
        </p:nvSpPr>
        <p:spPr/>
        <p:txBody>
          <a:bodyPr/>
          <a:lstStyle/>
          <a:p>
            <a:fld id="{9CD8D479-8942-46E8-A226-A4E01F7A105C}" type="slidenum">
              <a:rPr lang="en-US" smtClean="0"/>
              <a:t>24</a:t>
            </a:fld>
            <a:endParaRPr lang="en-US"/>
          </a:p>
        </p:txBody>
      </p:sp>
      <p:pic>
        <p:nvPicPr>
          <p:cNvPr id="10" name="Picture 9">
            <a:extLst>
              <a:ext uri="{FF2B5EF4-FFF2-40B4-BE49-F238E27FC236}">
                <a16:creationId xmlns:a16="http://schemas.microsoft.com/office/drawing/2014/main" id="{F7376619-78C1-4682-8526-E6D48D574CF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702"/>
          <a:stretch/>
        </p:blipFill>
        <p:spPr>
          <a:xfrm>
            <a:off x="5486160" y="3140492"/>
            <a:ext cx="5114162" cy="3501856"/>
          </a:xfrm>
          <a:prstGeom prst="rect">
            <a:avLst/>
          </a:prstGeom>
        </p:spPr>
      </p:pic>
      <p:pic>
        <p:nvPicPr>
          <p:cNvPr id="9" name="Picture 8">
            <a:extLst>
              <a:ext uri="{FF2B5EF4-FFF2-40B4-BE49-F238E27FC236}">
                <a16:creationId xmlns:a16="http://schemas.microsoft.com/office/drawing/2014/main" id="{AE3589C1-E4D1-4E99-B1CA-E220DA39D68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704"/>
          <a:stretch/>
        </p:blipFill>
        <p:spPr>
          <a:xfrm>
            <a:off x="101167" y="114179"/>
            <a:ext cx="5877602" cy="4200832"/>
          </a:xfrm>
          <a:prstGeom prst="rect">
            <a:avLst/>
          </a:prstGeom>
        </p:spPr>
      </p:pic>
      <p:pic>
        <p:nvPicPr>
          <p:cNvPr id="7" name="Picture 6">
            <a:extLst>
              <a:ext uri="{FF2B5EF4-FFF2-40B4-BE49-F238E27FC236}">
                <a16:creationId xmlns:a16="http://schemas.microsoft.com/office/drawing/2014/main" id="{8A3DAB39-D96C-43EC-A3B3-B27912499B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82275" y="114179"/>
            <a:ext cx="5301602" cy="3976202"/>
          </a:xfrm>
          <a:prstGeom prst="rect">
            <a:avLst/>
          </a:prstGeom>
          <a:ln w="28575">
            <a:solidFill>
              <a:schemeClr val="accent2"/>
            </a:solidFill>
          </a:ln>
        </p:spPr>
      </p:pic>
      <p:pic>
        <p:nvPicPr>
          <p:cNvPr id="8" name="Picture 7">
            <a:extLst>
              <a:ext uri="{FF2B5EF4-FFF2-40B4-BE49-F238E27FC236}">
                <a16:creationId xmlns:a16="http://schemas.microsoft.com/office/drawing/2014/main" id="{293F7D2D-8AF2-43E9-9171-43F59951CC5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702"/>
          <a:stretch/>
        </p:blipFill>
        <p:spPr>
          <a:xfrm>
            <a:off x="5479204" y="3140492"/>
            <a:ext cx="5114162" cy="3501856"/>
          </a:xfrm>
          <a:prstGeom prst="rect">
            <a:avLst/>
          </a:prstGeom>
          <a:ln w="28575">
            <a:solidFill>
              <a:schemeClr val="accent2"/>
            </a:solidFill>
          </a:ln>
        </p:spPr>
      </p:pic>
      <p:pic>
        <p:nvPicPr>
          <p:cNvPr id="11" name="Picture 10">
            <a:extLst>
              <a:ext uri="{FF2B5EF4-FFF2-40B4-BE49-F238E27FC236}">
                <a16:creationId xmlns:a16="http://schemas.microsoft.com/office/drawing/2014/main" id="{A647F3E5-C038-4135-9E53-A145C8F04D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704"/>
          <a:stretch/>
        </p:blipFill>
        <p:spPr>
          <a:xfrm>
            <a:off x="94211" y="114179"/>
            <a:ext cx="5877602" cy="4200832"/>
          </a:xfrm>
          <a:prstGeom prst="rect">
            <a:avLst/>
          </a:prstGeom>
          <a:ln w="28575">
            <a:solidFill>
              <a:schemeClr val="accent2"/>
            </a:solidFill>
          </a:ln>
        </p:spPr>
      </p:pic>
    </p:spTree>
    <p:extLst>
      <p:ext uri="{BB962C8B-B14F-4D97-AF65-F5344CB8AC3E}">
        <p14:creationId xmlns:p14="http://schemas.microsoft.com/office/powerpoint/2010/main" val="2375566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93FB24-9684-4384-920C-D4E19E08629F}"/>
              </a:ext>
            </a:extLst>
          </p:cNvPr>
          <p:cNvSpPr>
            <a:spLocks noGrp="1"/>
          </p:cNvSpPr>
          <p:nvPr>
            <p:ph type="dt" sz="half" idx="10"/>
          </p:nvPr>
        </p:nvSpPr>
        <p:spPr/>
        <p:txBody>
          <a:bodyPr/>
          <a:lstStyle/>
          <a:p>
            <a:fld id="{C81B9673-AC7F-4F1F-84E4-F0E5EAAE106D}" type="datetime1">
              <a:rPr lang="en-US" smtClean="0"/>
              <a:pPr/>
              <a:t>12/11/2018</a:t>
            </a:fld>
            <a:endParaRPr lang="en-US" dirty="0"/>
          </a:p>
        </p:txBody>
      </p:sp>
      <p:sp>
        <p:nvSpPr>
          <p:cNvPr id="4" name="Slide Number Placeholder 3">
            <a:extLst>
              <a:ext uri="{FF2B5EF4-FFF2-40B4-BE49-F238E27FC236}">
                <a16:creationId xmlns:a16="http://schemas.microsoft.com/office/drawing/2014/main" id="{7DB6F551-AC12-492B-91CA-CB2D4CF6C382}"/>
              </a:ext>
            </a:extLst>
          </p:cNvPr>
          <p:cNvSpPr>
            <a:spLocks noGrp="1"/>
          </p:cNvSpPr>
          <p:nvPr>
            <p:ph type="sldNum" sz="quarter" idx="12"/>
          </p:nvPr>
        </p:nvSpPr>
        <p:spPr/>
        <p:txBody>
          <a:bodyPr/>
          <a:lstStyle/>
          <a:p>
            <a:fld id="{9CD8D479-8942-46E8-A226-A4E01F7A105C}" type="slidenum">
              <a:rPr lang="en-US" smtClean="0"/>
              <a:t>25</a:t>
            </a:fld>
            <a:endParaRPr lang="en-US"/>
          </a:p>
        </p:txBody>
      </p:sp>
      <p:sp>
        <p:nvSpPr>
          <p:cNvPr id="5" name="TextBox 4">
            <a:extLst>
              <a:ext uri="{FF2B5EF4-FFF2-40B4-BE49-F238E27FC236}">
                <a16:creationId xmlns:a16="http://schemas.microsoft.com/office/drawing/2014/main" id="{F9457D3C-6FA0-4194-A39E-9EB2847381DD}"/>
              </a:ext>
            </a:extLst>
          </p:cNvPr>
          <p:cNvSpPr txBox="1"/>
          <p:nvPr/>
        </p:nvSpPr>
        <p:spPr>
          <a:xfrm>
            <a:off x="627413" y="122884"/>
            <a:ext cx="10937173" cy="584775"/>
          </a:xfrm>
          <a:prstGeom prst="rect">
            <a:avLst/>
          </a:prstGeom>
          <a:noFill/>
        </p:spPr>
        <p:txBody>
          <a:bodyPr wrap="square" rtlCol="0">
            <a:spAutoFit/>
          </a:bodyPr>
          <a:lstStyle/>
          <a:p>
            <a:pPr algn="ctr"/>
            <a:r>
              <a:rPr lang="en-US" sz="3200" dirty="0"/>
              <a:t>Lesson #3 They didn’t try hard enough to stabilize exposed soil</a:t>
            </a:r>
          </a:p>
        </p:txBody>
      </p:sp>
      <p:pic>
        <p:nvPicPr>
          <p:cNvPr id="10" name="Picture 9">
            <a:extLst>
              <a:ext uri="{FF2B5EF4-FFF2-40B4-BE49-F238E27FC236}">
                <a16:creationId xmlns:a16="http://schemas.microsoft.com/office/drawing/2014/main" id="{F3F1421A-2AA4-4AC4-8223-C56129C8F7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045" y="1124250"/>
            <a:ext cx="11880698" cy="3679243"/>
          </a:xfrm>
          <a:prstGeom prst="rect">
            <a:avLst/>
          </a:prstGeom>
          <a:ln w="28575">
            <a:solidFill>
              <a:schemeClr val="accent2"/>
            </a:solidFill>
          </a:ln>
        </p:spPr>
      </p:pic>
    </p:spTree>
    <p:extLst>
      <p:ext uri="{BB962C8B-B14F-4D97-AF65-F5344CB8AC3E}">
        <p14:creationId xmlns:p14="http://schemas.microsoft.com/office/powerpoint/2010/main" val="3371246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93FB24-9684-4384-920C-D4E19E08629F}"/>
              </a:ext>
            </a:extLst>
          </p:cNvPr>
          <p:cNvSpPr>
            <a:spLocks noGrp="1"/>
          </p:cNvSpPr>
          <p:nvPr>
            <p:ph type="dt" sz="half" idx="10"/>
          </p:nvPr>
        </p:nvSpPr>
        <p:spPr/>
        <p:txBody>
          <a:bodyPr/>
          <a:lstStyle/>
          <a:p>
            <a:fld id="{C81B9673-AC7F-4F1F-84E4-F0E5EAAE106D}" type="datetime1">
              <a:rPr lang="en-US" smtClean="0"/>
              <a:pPr/>
              <a:t>12/11/2018</a:t>
            </a:fld>
            <a:endParaRPr lang="en-US" dirty="0"/>
          </a:p>
        </p:txBody>
      </p:sp>
      <p:sp>
        <p:nvSpPr>
          <p:cNvPr id="4" name="Slide Number Placeholder 3">
            <a:extLst>
              <a:ext uri="{FF2B5EF4-FFF2-40B4-BE49-F238E27FC236}">
                <a16:creationId xmlns:a16="http://schemas.microsoft.com/office/drawing/2014/main" id="{7DB6F551-AC12-492B-91CA-CB2D4CF6C382}"/>
              </a:ext>
            </a:extLst>
          </p:cNvPr>
          <p:cNvSpPr>
            <a:spLocks noGrp="1"/>
          </p:cNvSpPr>
          <p:nvPr>
            <p:ph type="sldNum" sz="quarter" idx="12"/>
          </p:nvPr>
        </p:nvSpPr>
        <p:spPr/>
        <p:txBody>
          <a:bodyPr/>
          <a:lstStyle/>
          <a:p>
            <a:fld id="{9CD8D479-8942-46E8-A226-A4E01F7A105C}" type="slidenum">
              <a:rPr lang="en-US" smtClean="0"/>
              <a:t>26</a:t>
            </a:fld>
            <a:endParaRPr lang="en-US"/>
          </a:p>
        </p:txBody>
      </p:sp>
      <p:pic>
        <p:nvPicPr>
          <p:cNvPr id="8" name="Picture 7">
            <a:extLst>
              <a:ext uri="{FF2B5EF4-FFF2-40B4-BE49-F238E27FC236}">
                <a16:creationId xmlns:a16="http://schemas.microsoft.com/office/drawing/2014/main" id="{CDD73A7C-04F7-431F-AA0D-94FBAFF403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171" y="118640"/>
            <a:ext cx="6285054" cy="4713791"/>
          </a:xfrm>
          <a:prstGeom prst="rect">
            <a:avLst/>
          </a:prstGeom>
          <a:ln w="28575">
            <a:solidFill>
              <a:schemeClr val="accent2"/>
            </a:solidFill>
          </a:ln>
        </p:spPr>
      </p:pic>
      <p:pic>
        <p:nvPicPr>
          <p:cNvPr id="6" name="Picture 5">
            <a:extLst>
              <a:ext uri="{FF2B5EF4-FFF2-40B4-BE49-F238E27FC236}">
                <a16:creationId xmlns:a16="http://schemas.microsoft.com/office/drawing/2014/main" id="{8B8D5EBC-487B-4731-81BD-137694E507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16547" y="2047196"/>
            <a:ext cx="5571282" cy="4178462"/>
          </a:xfrm>
          <a:prstGeom prst="rect">
            <a:avLst/>
          </a:prstGeom>
          <a:ln w="28575">
            <a:solidFill>
              <a:schemeClr val="accent2"/>
            </a:solidFill>
          </a:ln>
        </p:spPr>
      </p:pic>
    </p:spTree>
    <p:extLst>
      <p:ext uri="{BB962C8B-B14F-4D97-AF65-F5344CB8AC3E}">
        <p14:creationId xmlns:p14="http://schemas.microsoft.com/office/powerpoint/2010/main" val="32723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93FB24-9684-4384-920C-D4E19E08629F}"/>
              </a:ext>
            </a:extLst>
          </p:cNvPr>
          <p:cNvSpPr>
            <a:spLocks noGrp="1"/>
          </p:cNvSpPr>
          <p:nvPr>
            <p:ph type="dt" sz="half" idx="10"/>
          </p:nvPr>
        </p:nvSpPr>
        <p:spPr/>
        <p:txBody>
          <a:bodyPr/>
          <a:lstStyle/>
          <a:p>
            <a:fld id="{C81B9673-AC7F-4F1F-84E4-F0E5EAAE106D}" type="datetime1">
              <a:rPr lang="en-US" smtClean="0"/>
              <a:pPr/>
              <a:t>12/11/2018</a:t>
            </a:fld>
            <a:endParaRPr lang="en-US" dirty="0"/>
          </a:p>
        </p:txBody>
      </p:sp>
      <p:sp>
        <p:nvSpPr>
          <p:cNvPr id="4" name="Slide Number Placeholder 3">
            <a:extLst>
              <a:ext uri="{FF2B5EF4-FFF2-40B4-BE49-F238E27FC236}">
                <a16:creationId xmlns:a16="http://schemas.microsoft.com/office/drawing/2014/main" id="{7DB6F551-AC12-492B-91CA-CB2D4CF6C382}"/>
              </a:ext>
            </a:extLst>
          </p:cNvPr>
          <p:cNvSpPr>
            <a:spLocks noGrp="1"/>
          </p:cNvSpPr>
          <p:nvPr>
            <p:ph type="sldNum" sz="quarter" idx="12"/>
          </p:nvPr>
        </p:nvSpPr>
        <p:spPr/>
        <p:txBody>
          <a:bodyPr/>
          <a:lstStyle/>
          <a:p>
            <a:fld id="{9CD8D479-8942-46E8-A226-A4E01F7A105C}" type="slidenum">
              <a:rPr lang="en-US" smtClean="0"/>
              <a:t>27</a:t>
            </a:fld>
            <a:endParaRPr lang="en-US"/>
          </a:p>
        </p:txBody>
      </p:sp>
      <p:sp>
        <p:nvSpPr>
          <p:cNvPr id="6" name="TextBox 5">
            <a:extLst>
              <a:ext uri="{FF2B5EF4-FFF2-40B4-BE49-F238E27FC236}">
                <a16:creationId xmlns:a16="http://schemas.microsoft.com/office/drawing/2014/main" id="{984D08AE-8166-4534-BFFB-5A1B8AC3A859}"/>
              </a:ext>
            </a:extLst>
          </p:cNvPr>
          <p:cNvSpPr txBox="1"/>
          <p:nvPr/>
        </p:nvSpPr>
        <p:spPr>
          <a:xfrm>
            <a:off x="496816" y="113669"/>
            <a:ext cx="11166863" cy="584775"/>
          </a:xfrm>
          <a:prstGeom prst="rect">
            <a:avLst/>
          </a:prstGeom>
          <a:solidFill>
            <a:schemeClr val="accent2"/>
          </a:solidFill>
        </p:spPr>
        <p:txBody>
          <a:bodyPr wrap="square" rtlCol="0">
            <a:spAutoFit/>
          </a:bodyPr>
          <a:lstStyle/>
          <a:p>
            <a:pPr algn="ctr"/>
            <a:r>
              <a:rPr lang="en-US" sz="3200" dirty="0"/>
              <a:t>What kinds of specifications or BMPs would you write in?</a:t>
            </a:r>
          </a:p>
        </p:txBody>
      </p:sp>
      <p:sp>
        <p:nvSpPr>
          <p:cNvPr id="7" name="TextBox 6">
            <a:extLst>
              <a:ext uri="{FF2B5EF4-FFF2-40B4-BE49-F238E27FC236}">
                <a16:creationId xmlns:a16="http://schemas.microsoft.com/office/drawing/2014/main" id="{4847097E-47A5-48EC-9C0E-C15901D41920}"/>
              </a:ext>
            </a:extLst>
          </p:cNvPr>
          <p:cNvSpPr txBox="1"/>
          <p:nvPr/>
        </p:nvSpPr>
        <p:spPr>
          <a:xfrm>
            <a:off x="181843" y="982837"/>
            <a:ext cx="11828314" cy="5093702"/>
          </a:xfrm>
          <a:prstGeom prst="rect">
            <a:avLst/>
          </a:prstGeom>
          <a:noFill/>
          <a:ln>
            <a:solidFill>
              <a:schemeClr val="tx1"/>
            </a:solidFill>
          </a:ln>
        </p:spPr>
        <p:txBody>
          <a:bodyPr wrap="square" rtlCol="0">
            <a:spAutoFit/>
          </a:bodyPr>
          <a:lstStyle/>
          <a:p>
            <a:pPr>
              <a:spcAft>
                <a:spcPts val="600"/>
              </a:spcAft>
            </a:pPr>
            <a:r>
              <a:rPr lang="en-US" sz="2000" u="sng" dirty="0"/>
              <a:t>Structural BMPs, Instructions to Contractor, Specifications, or other Ideas</a:t>
            </a:r>
            <a:endParaRPr lang="en-US" sz="2000" dirty="0"/>
          </a:p>
          <a:p>
            <a:r>
              <a:rPr lang="en-US" sz="2000" dirty="0"/>
              <a:t>1.</a:t>
            </a:r>
          </a:p>
          <a:p>
            <a:endParaRPr lang="en-US" sz="2000" dirty="0"/>
          </a:p>
          <a:p>
            <a:endParaRPr lang="en-US" sz="2000" dirty="0"/>
          </a:p>
          <a:p>
            <a:r>
              <a:rPr lang="en-US" sz="2000" dirty="0"/>
              <a:t>2.</a:t>
            </a:r>
          </a:p>
          <a:p>
            <a:endParaRPr lang="en-US" sz="2000" dirty="0"/>
          </a:p>
          <a:p>
            <a:endParaRPr lang="en-US" sz="2000" dirty="0"/>
          </a:p>
          <a:p>
            <a:r>
              <a:rPr lang="en-US" sz="2000" dirty="0"/>
              <a:t>3.</a:t>
            </a:r>
          </a:p>
          <a:p>
            <a:endParaRPr lang="en-US" sz="2000" dirty="0"/>
          </a:p>
          <a:p>
            <a:endParaRPr lang="en-US" sz="2000" dirty="0"/>
          </a:p>
          <a:p>
            <a:r>
              <a:rPr lang="en-US" sz="2000" dirty="0"/>
              <a:t>4.</a:t>
            </a:r>
          </a:p>
          <a:p>
            <a:endParaRPr lang="en-US" sz="2000" dirty="0"/>
          </a:p>
          <a:p>
            <a:endParaRPr lang="en-US" sz="2000" dirty="0"/>
          </a:p>
          <a:p>
            <a:r>
              <a:rPr lang="en-US" sz="2000" dirty="0"/>
              <a:t>5.</a:t>
            </a:r>
          </a:p>
          <a:p>
            <a:endParaRPr lang="en-US" sz="2000" dirty="0"/>
          </a:p>
          <a:p>
            <a:endParaRPr lang="en-US" sz="2000" dirty="0"/>
          </a:p>
        </p:txBody>
      </p:sp>
    </p:spTree>
    <p:extLst>
      <p:ext uri="{BB962C8B-B14F-4D97-AF65-F5344CB8AC3E}">
        <p14:creationId xmlns:p14="http://schemas.microsoft.com/office/powerpoint/2010/main" val="3249452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CC1DC-4508-4EF8-B36E-D327DF230001}"/>
              </a:ext>
            </a:extLst>
          </p:cNvPr>
          <p:cNvSpPr>
            <a:spLocks noGrp="1"/>
          </p:cNvSpPr>
          <p:nvPr>
            <p:ph type="title"/>
          </p:nvPr>
        </p:nvSpPr>
        <p:spPr>
          <a:xfrm>
            <a:off x="173048" y="5022709"/>
            <a:ext cx="10113645" cy="594360"/>
          </a:xfrm>
        </p:spPr>
        <p:txBody>
          <a:bodyPr/>
          <a:lstStyle/>
          <a:p>
            <a:r>
              <a:rPr lang="en-US" sz="4000" dirty="0"/>
              <a:t>Questions?</a:t>
            </a:r>
          </a:p>
        </p:txBody>
      </p:sp>
      <p:pic>
        <p:nvPicPr>
          <p:cNvPr id="9" name="Picture Placeholder 8">
            <a:extLst>
              <a:ext uri="{FF2B5EF4-FFF2-40B4-BE49-F238E27FC236}">
                <a16:creationId xmlns:a16="http://schemas.microsoft.com/office/drawing/2014/main" id="{FC2ED419-A283-4CEA-B2B5-DB2EF332A163}"/>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23125" b="23125"/>
          <a:stretch>
            <a:fillRect/>
          </a:stretch>
        </p:blipFill>
        <p:spPr/>
      </p:pic>
      <p:sp>
        <p:nvSpPr>
          <p:cNvPr id="4" name="Text Placeholder 3">
            <a:extLst>
              <a:ext uri="{FF2B5EF4-FFF2-40B4-BE49-F238E27FC236}">
                <a16:creationId xmlns:a16="http://schemas.microsoft.com/office/drawing/2014/main" id="{C50D17F4-54D3-4E5F-BA4E-547F3B04A99C}"/>
              </a:ext>
            </a:extLst>
          </p:cNvPr>
          <p:cNvSpPr>
            <a:spLocks noGrp="1"/>
          </p:cNvSpPr>
          <p:nvPr>
            <p:ph type="body" sz="half" idx="2"/>
          </p:nvPr>
        </p:nvSpPr>
        <p:spPr>
          <a:xfrm>
            <a:off x="285135" y="5685014"/>
            <a:ext cx="11729884" cy="932096"/>
          </a:xfrm>
        </p:spPr>
        <p:txBody>
          <a:bodyPr>
            <a:normAutofit fontScale="92500"/>
          </a:bodyPr>
          <a:lstStyle/>
          <a:p>
            <a:r>
              <a:rPr lang="en-US" sz="2400" dirty="0"/>
              <a:t>Contact us with any questions or requests for assistance with stormwater or dewatering compliance!</a:t>
            </a:r>
          </a:p>
          <a:p>
            <a:r>
              <a:rPr lang="en-US" sz="2400" dirty="0"/>
              <a:t>Codee, Jenny, or Jamie @ 808-596-7790 or </a:t>
            </a:r>
            <a:r>
              <a:rPr lang="en-US" sz="2400" dirty="0">
                <a:hlinkClick r:id="rId3"/>
              </a:rPr>
              <a:t>NPDES@tlcghawaii.com</a:t>
            </a:r>
            <a:r>
              <a:rPr lang="en-US" sz="2400" dirty="0"/>
              <a:t> </a:t>
            </a:r>
          </a:p>
        </p:txBody>
      </p:sp>
      <p:sp>
        <p:nvSpPr>
          <p:cNvPr id="5" name="Date Placeholder 4">
            <a:extLst>
              <a:ext uri="{FF2B5EF4-FFF2-40B4-BE49-F238E27FC236}">
                <a16:creationId xmlns:a16="http://schemas.microsoft.com/office/drawing/2014/main" id="{F45F5CEE-2BF1-4E44-AC9B-84CAEC9766C5}"/>
              </a:ext>
            </a:extLst>
          </p:cNvPr>
          <p:cNvSpPr>
            <a:spLocks noGrp="1"/>
          </p:cNvSpPr>
          <p:nvPr>
            <p:ph type="dt" sz="half" idx="10"/>
          </p:nvPr>
        </p:nvSpPr>
        <p:spPr/>
        <p:txBody>
          <a:bodyPr/>
          <a:lstStyle/>
          <a:p>
            <a:fld id="{E1447A63-5E3D-469C-A0D1-119323F4F95E}" type="datetime1">
              <a:rPr lang="en-US" smtClean="0"/>
              <a:pPr/>
              <a:t>12/11/2018</a:t>
            </a:fld>
            <a:endParaRPr lang="en-US" dirty="0"/>
          </a:p>
        </p:txBody>
      </p:sp>
      <p:sp>
        <p:nvSpPr>
          <p:cNvPr id="7" name="Slide Number Placeholder 6">
            <a:extLst>
              <a:ext uri="{FF2B5EF4-FFF2-40B4-BE49-F238E27FC236}">
                <a16:creationId xmlns:a16="http://schemas.microsoft.com/office/drawing/2014/main" id="{7B8CC30E-2220-40CE-A4EA-57A704739E57}"/>
              </a:ext>
            </a:extLst>
          </p:cNvPr>
          <p:cNvSpPr>
            <a:spLocks noGrp="1"/>
          </p:cNvSpPr>
          <p:nvPr>
            <p:ph type="sldNum" sz="quarter" idx="12"/>
          </p:nvPr>
        </p:nvSpPr>
        <p:spPr/>
        <p:txBody>
          <a:bodyPr/>
          <a:lstStyle/>
          <a:p>
            <a:fld id="{9CD8D479-8942-46E8-A226-A4E01F7A105C}" type="slidenum">
              <a:rPr lang="en-US" smtClean="0"/>
              <a:t>28</a:t>
            </a:fld>
            <a:endParaRPr lang="en-US"/>
          </a:p>
        </p:txBody>
      </p:sp>
      <p:pic>
        <p:nvPicPr>
          <p:cNvPr id="8" name="Picture 7">
            <a:extLst>
              <a:ext uri="{FF2B5EF4-FFF2-40B4-BE49-F238E27FC236}">
                <a16:creationId xmlns:a16="http://schemas.microsoft.com/office/drawing/2014/main" id="{DB53C4F3-F737-4F2B-B197-ADA2FEAFE6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89872" y="1290460"/>
            <a:ext cx="1702210" cy="1702210"/>
          </a:xfrm>
          <a:prstGeom prst="rect">
            <a:avLst/>
          </a:prstGeom>
          <a:ln w="76200">
            <a:solidFill>
              <a:schemeClr val="bg1"/>
            </a:solidFill>
          </a:ln>
        </p:spPr>
      </p:pic>
      <p:sp>
        <p:nvSpPr>
          <p:cNvPr id="10" name="Text Placeholder 3">
            <a:extLst>
              <a:ext uri="{FF2B5EF4-FFF2-40B4-BE49-F238E27FC236}">
                <a16:creationId xmlns:a16="http://schemas.microsoft.com/office/drawing/2014/main" id="{E98A8757-F960-4AE8-9C48-947A1E3BBE44}"/>
              </a:ext>
            </a:extLst>
          </p:cNvPr>
          <p:cNvSpPr txBox="1">
            <a:spLocks/>
          </p:cNvSpPr>
          <p:nvPr/>
        </p:nvSpPr>
        <p:spPr>
          <a:xfrm>
            <a:off x="7612911" y="144030"/>
            <a:ext cx="4402107" cy="926234"/>
          </a:xfrm>
          <a:prstGeom prst="rect">
            <a:avLst/>
          </a:prstGeom>
          <a:solidFill>
            <a:schemeClr val="bg1"/>
          </a:solidFill>
        </p:spPr>
        <p:txBody>
          <a:bodyPr vert="horz" lIns="91440" tIns="0" rIns="91440" bIns="0" rtlCol="0" anchor="ctr" anchorCtr="0">
            <a:normAutofit/>
          </a:bodyPr>
          <a:lstStyle>
            <a:lvl1pPr marL="0" indent="0" algn="l" defTabSz="914400" rtl="0" eaLnBrk="1" latinLnBrk="0" hangingPunct="1">
              <a:lnSpc>
                <a:spcPct val="90000"/>
              </a:lnSpc>
              <a:spcBef>
                <a:spcPts val="0"/>
              </a:spcBef>
              <a:spcAft>
                <a:spcPts val="600"/>
              </a:spcAft>
              <a:buClr>
                <a:schemeClr val="accent1"/>
              </a:buClr>
              <a:buSzPct val="100000"/>
              <a:buFont typeface="Calibri" panose="020F0502020204030204" pitchFamily="34" charset="0"/>
              <a:buNone/>
              <a:defRPr sz="1500" kern="1200">
                <a:solidFill>
                  <a:srgbClr val="FFFFFF"/>
                </a:solidFill>
                <a:latin typeface="+mn-lt"/>
                <a:ea typeface="+mn-ea"/>
                <a:cs typeface="+mn-cs"/>
              </a:defRPr>
            </a:lvl1pPr>
            <a:lvl2pPr marL="457200" indent="0" algn="l" defTabSz="914400" rtl="0" eaLnBrk="1" latinLnBrk="0" hangingPunct="1">
              <a:lnSpc>
                <a:spcPct val="90000"/>
              </a:lnSpc>
              <a:spcBef>
                <a:spcPts val="200"/>
              </a:spcBef>
              <a:spcAft>
                <a:spcPts val="400"/>
              </a:spcAft>
              <a:buClr>
                <a:schemeClr val="accent1"/>
              </a:buClr>
              <a:buFont typeface="Calibri" pitchFamily="34" charset="0"/>
              <a:buNone/>
              <a:defRPr sz="1200"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accent1"/>
              </a:buClr>
              <a:buFont typeface="Calibri" pitchFamily="34" charset="0"/>
              <a:buNone/>
              <a:defRPr sz="1000" kern="120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9pPr>
          </a:lstStyle>
          <a:p>
            <a:pPr algn="ctr"/>
            <a:r>
              <a:rPr lang="en-US" sz="2000" dirty="0">
                <a:solidFill>
                  <a:schemeClr val="tx1"/>
                </a:solidFill>
              </a:rPr>
              <a:t>Please offer us feedback through our survey! Hard copies available; or utilize this QR code to do the survey on-line!</a:t>
            </a:r>
          </a:p>
        </p:txBody>
      </p:sp>
    </p:spTree>
    <p:extLst>
      <p:ext uri="{BB962C8B-B14F-4D97-AF65-F5344CB8AC3E}">
        <p14:creationId xmlns:p14="http://schemas.microsoft.com/office/powerpoint/2010/main" val="167339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7EA59-7527-4F3D-B34D-486590680191}"/>
              </a:ext>
            </a:extLst>
          </p:cNvPr>
          <p:cNvSpPr>
            <a:spLocks noGrp="1"/>
          </p:cNvSpPr>
          <p:nvPr>
            <p:ph type="title"/>
          </p:nvPr>
        </p:nvSpPr>
        <p:spPr>
          <a:xfrm>
            <a:off x="291819" y="212271"/>
            <a:ext cx="3262366" cy="1436914"/>
          </a:xfrm>
        </p:spPr>
        <p:txBody>
          <a:bodyPr>
            <a:normAutofit/>
          </a:bodyPr>
          <a:lstStyle/>
          <a:p>
            <a:r>
              <a:rPr lang="en-US" sz="4400" dirty="0"/>
              <a:t>NPDES Team: </a:t>
            </a:r>
            <a:br>
              <a:rPr lang="en-US" sz="4400" dirty="0"/>
            </a:br>
            <a:r>
              <a:rPr lang="en-US" sz="4400" dirty="0"/>
              <a:t>Here to help!</a:t>
            </a:r>
          </a:p>
        </p:txBody>
      </p:sp>
      <p:pic>
        <p:nvPicPr>
          <p:cNvPr id="9" name="Content Placeholder 8">
            <a:extLst>
              <a:ext uri="{FF2B5EF4-FFF2-40B4-BE49-F238E27FC236}">
                <a16:creationId xmlns:a16="http://schemas.microsoft.com/office/drawing/2014/main" id="{865297FB-61A8-448D-B135-F51005D8A411}"/>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793713" y="3604476"/>
            <a:ext cx="4213490" cy="3160117"/>
          </a:xfrm>
        </p:spPr>
      </p:pic>
      <p:sp>
        <p:nvSpPr>
          <p:cNvPr id="4" name="Text Placeholder 3">
            <a:extLst>
              <a:ext uri="{FF2B5EF4-FFF2-40B4-BE49-F238E27FC236}">
                <a16:creationId xmlns:a16="http://schemas.microsoft.com/office/drawing/2014/main" id="{DE39BD23-F9F7-4833-9578-FB8B9273A0FE}"/>
              </a:ext>
            </a:extLst>
          </p:cNvPr>
          <p:cNvSpPr>
            <a:spLocks noGrp="1"/>
          </p:cNvSpPr>
          <p:nvPr>
            <p:ph type="body" sz="half" idx="2"/>
          </p:nvPr>
        </p:nvSpPr>
        <p:spPr>
          <a:xfrm>
            <a:off x="291819" y="1763486"/>
            <a:ext cx="3621595" cy="4740728"/>
          </a:xfrm>
        </p:spPr>
        <p:txBody>
          <a:bodyPr>
            <a:normAutofit/>
          </a:bodyPr>
          <a:lstStyle/>
          <a:p>
            <a:r>
              <a:rPr lang="en-US" sz="2400" dirty="0"/>
              <a:t>DDC &amp; Wastewater Project</a:t>
            </a:r>
          </a:p>
          <a:p>
            <a:endParaRPr lang="en-US" sz="2400" dirty="0"/>
          </a:p>
          <a:p>
            <a:r>
              <a:rPr lang="en-US" sz="2400" dirty="0"/>
              <a:t>Consists of:</a:t>
            </a:r>
          </a:p>
          <a:p>
            <a:pPr marL="342900" indent="-342900">
              <a:buClr>
                <a:schemeClr val="bg1"/>
              </a:buClr>
              <a:buFont typeface="Wingdings" panose="05000000000000000000" pitchFamily="2" charset="2"/>
              <a:buChar char="Ø"/>
            </a:pPr>
            <a:r>
              <a:rPr lang="en-US" sz="2400" dirty="0"/>
              <a:t>Informational Sessions</a:t>
            </a:r>
          </a:p>
          <a:p>
            <a:pPr marL="342900" indent="-342900">
              <a:buClr>
                <a:schemeClr val="bg1"/>
              </a:buClr>
              <a:buFont typeface="Wingdings" panose="05000000000000000000" pitchFamily="2" charset="2"/>
              <a:buChar char="Ø"/>
            </a:pPr>
            <a:r>
              <a:rPr lang="en-US" sz="2400" dirty="0"/>
              <a:t>Tools</a:t>
            </a:r>
          </a:p>
          <a:p>
            <a:pPr marL="342900" indent="-342900">
              <a:buClr>
                <a:schemeClr val="bg1"/>
              </a:buClr>
              <a:buFont typeface="Wingdings" panose="05000000000000000000" pitchFamily="2" charset="2"/>
              <a:buChar char="Ø"/>
            </a:pPr>
            <a:r>
              <a:rPr lang="en-US" sz="2400" dirty="0"/>
              <a:t>Personal Assistance</a:t>
            </a:r>
          </a:p>
          <a:p>
            <a:pPr>
              <a:buClr>
                <a:schemeClr val="bg1"/>
              </a:buClr>
            </a:pPr>
            <a:endParaRPr lang="en-US" sz="2400" dirty="0"/>
          </a:p>
          <a:p>
            <a:pPr>
              <a:spcBef>
                <a:spcPts val="0"/>
              </a:spcBef>
              <a:spcAft>
                <a:spcPts val="0"/>
              </a:spcAft>
              <a:buClr>
                <a:schemeClr val="bg1"/>
              </a:buClr>
            </a:pPr>
            <a:r>
              <a:rPr lang="en-US" sz="2000" dirty="0"/>
              <a:t>Contact Jenny, Codee, and Jamie</a:t>
            </a:r>
          </a:p>
          <a:p>
            <a:pPr>
              <a:spcBef>
                <a:spcPts val="0"/>
              </a:spcBef>
              <a:spcAft>
                <a:spcPts val="0"/>
              </a:spcAft>
              <a:buClr>
                <a:schemeClr val="bg1"/>
              </a:buClr>
            </a:pPr>
            <a:r>
              <a:rPr lang="en-US" sz="2000" dirty="0"/>
              <a:t>@ 596-7790</a:t>
            </a:r>
          </a:p>
          <a:p>
            <a:pPr>
              <a:spcBef>
                <a:spcPts val="0"/>
              </a:spcBef>
              <a:spcAft>
                <a:spcPts val="0"/>
              </a:spcAft>
              <a:buClr>
                <a:schemeClr val="bg1"/>
              </a:buClr>
            </a:pPr>
            <a:r>
              <a:rPr lang="en-US" sz="2000" dirty="0"/>
              <a:t>NPDES@tlcghawaii.com</a:t>
            </a:r>
          </a:p>
          <a:p>
            <a:endParaRPr lang="en-US" sz="2400" dirty="0"/>
          </a:p>
        </p:txBody>
      </p:sp>
      <p:sp>
        <p:nvSpPr>
          <p:cNvPr id="5" name="Date Placeholder 4">
            <a:extLst>
              <a:ext uri="{FF2B5EF4-FFF2-40B4-BE49-F238E27FC236}">
                <a16:creationId xmlns:a16="http://schemas.microsoft.com/office/drawing/2014/main" id="{BCC79266-77CB-4AF8-8DE5-5F1424BD2BF5}"/>
              </a:ext>
            </a:extLst>
          </p:cNvPr>
          <p:cNvSpPr>
            <a:spLocks noGrp="1"/>
          </p:cNvSpPr>
          <p:nvPr>
            <p:ph type="dt" sz="half" idx="10"/>
          </p:nvPr>
        </p:nvSpPr>
        <p:spPr/>
        <p:txBody>
          <a:bodyPr/>
          <a:lstStyle/>
          <a:p>
            <a:fld id="{BA2A3310-D664-4933-9402-AB5DB0887727}" type="datetime1">
              <a:rPr lang="en-US" smtClean="0"/>
              <a:pPr/>
              <a:t>12/11/2018</a:t>
            </a:fld>
            <a:endParaRPr lang="en-US" dirty="0"/>
          </a:p>
        </p:txBody>
      </p:sp>
      <p:sp>
        <p:nvSpPr>
          <p:cNvPr id="7" name="Slide Number Placeholder 6">
            <a:extLst>
              <a:ext uri="{FF2B5EF4-FFF2-40B4-BE49-F238E27FC236}">
                <a16:creationId xmlns:a16="http://schemas.microsoft.com/office/drawing/2014/main" id="{349343B8-26BB-482C-B74B-6A53515BB31C}"/>
              </a:ext>
            </a:extLst>
          </p:cNvPr>
          <p:cNvSpPr>
            <a:spLocks noGrp="1"/>
          </p:cNvSpPr>
          <p:nvPr>
            <p:ph type="sldNum" sz="quarter" idx="12"/>
          </p:nvPr>
        </p:nvSpPr>
        <p:spPr/>
        <p:txBody>
          <a:bodyPr/>
          <a:lstStyle/>
          <a:p>
            <a:fld id="{9CD8D479-8942-46E8-A226-A4E01F7A105C}" type="slidenum">
              <a:rPr lang="en-US" smtClean="0"/>
              <a:t>3</a:t>
            </a:fld>
            <a:endParaRPr lang="en-US"/>
          </a:p>
        </p:txBody>
      </p:sp>
      <p:pic>
        <p:nvPicPr>
          <p:cNvPr id="13" name="Picture 12">
            <a:extLst>
              <a:ext uri="{FF2B5EF4-FFF2-40B4-BE49-F238E27FC236}">
                <a16:creationId xmlns:a16="http://schemas.microsoft.com/office/drawing/2014/main" id="{589748AE-23D1-4FFA-8D2F-14136069DA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23184" y="93407"/>
            <a:ext cx="4601002" cy="3450752"/>
          </a:xfrm>
          <a:prstGeom prst="rect">
            <a:avLst/>
          </a:prstGeom>
        </p:spPr>
      </p:pic>
      <p:pic>
        <p:nvPicPr>
          <p:cNvPr id="11" name="Picture 10">
            <a:extLst>
              <a:ext uri="{FF2B5EF4-FFF2-40B4-BE49-F238E27FC236}">
                <a16:creationId xmlns:a16="http://schemas.microsoft.com/office/drawing/2014/main" id="{8D3B9739-4B5A-4F74-A4BF-2264AFD328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3916338" y="1733257"/>
            <a:ext cx="3809227" cy="2856920"/>
          </a:xfrm>
          <a:prstGeom prst="rect">
            <a:avLst/>
          </a:prstGeom>
        </p:spPr>
      </p:pic>
      <p:sp>
        <p:nvSpPr>
          <p:cNvPr id="15" name="Text Placeholder 3">
            <a:extLst>
              <a:ext uri="{FF2B5EF4-FFF2-40B4-BE49-F238E27FC236}">
                <a16:creationId xmlns:a16="http://schemas.microsoft.com/office/drawing/2014/main" id="{95152183-A230-4CBD-8838-D1D595F13846}"/>
              </a:ext>
            </a:extLst>
          </p:cNvPr>
          <p:cNvSpPr txBox="1">
            <a:spLocks/>
          </p:cNvSpPr>
          <p:nvPr/>
        </p:nvSpPr>
        <p:spPr>
          <a:xfrm>
            <a:off x="4118719" y="5600896"/>
            <a:ext cx="3674993" cy="125710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1500" kern="1200">
                <a:solidFill>
                  <a:srgbClr val="FFFFFF"/>
                </a:solidFill>
                <a:latin typeface="+mn-lt"/>
                <a:ea typeface="+mn-ea"/>
                <a:cs typeface="+mn-cs"/>
              </a:defRPr>
            </a:lvl1pPr>
            <a:lvl2pPr marL="457200" indent="0" algn="l" defTabSz="914400" rtl="0" eaLnBrk="1" latinLnBrk="0" hangingPunct="1">
              <a:lnSpc>
                <a:spcPct val="90000"/>
              </a:lnSpc>
              <a:spcBef>
                <a:spcPts val="200"/>
              </a:spcBef>
              <a:spcAft>
                <a:spcPts val="400"/>
              </a:spcAft>
              <a:buClr>
                <a:schemeClr val="accent1"/>
              </a:buClr>
              <a:buFont typeface="Calibri" pitchFamily="34" charset="0"/>
              <a:buNone/>
              <a:defRPr sz="1200"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accent1"/>
              </a:buClr>
              <a:buFont typeface="Calibri" pitchFamily="34" charset="0"/>
              <a:buNone/>
              <a:defRPr sz="1000" kern="120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9pPr>
          </a:lstStyle>
          <a:p>
            <a:r>
              <a:rPr lang="en-US" sz="2000" b="1" dirty="0">
                <a:solidFill>
                  <a:schemeClr val="tx1"/>
                </a:solidFill>
              </a:rPr>
              <a:t>BMP Plan &amp; SWPPP Reviews </a:t>
            </a:r>
          </a:p>
          <a:p>
            <a:r>
              <a:rPr lang="en-US" sz="2000" b="1" dirty="0">
                <a:solidFill>
                  <a:schemeClr val="tx1"/>
                </a:solidFill>
              </a:rPr>
              <a:t>Presence @ Pre-Construction Meetings</a:t>
            </a:r>
          </a:p>
          <a:p>
            <a:endParaRPr lang="en-US" sz="2000" b="1" dirty="0">
              <a:solidFill>
                <a:schemeClr val="tx1"/>
              </a:solidFill>
            </a:endParaRPr>
          </a:p>
          <a:p>
            <a:endParaRPr lang="en-US" sz="2000" b="1" dirty="0">
              <a:solidFill>
                <a:schemeClr val="tx1"/>
              </a:solidFill>
            </a:endParaRPr>
          </a:p>
        </p:txBody>
      </p:sp>
      <p:sp>
        <p:nvSpPr>
          <p:cNvPr id="19" name="Text Placeholder 3">
            <a:extLst>
              <a:ext uri="{FF2B5EF4-FFF2-40B4-BE49-F238E27FC236}">
                <a16:creationId xmlns:a16="http://schemas.microsoft.com/office/drawing/2014/main" id="{21835845-5CAF-42CD-9508-8BF76236129F}"/>
              </a:ext>
            </a:extLst>
          </p:cNvPr>
          <p:cNvSpPr txBox="1">
            <a:spLocks/>
          </p:cNvSpPr>
          <p:nvPr/>
        </p:nvSpPr>
        <p:spPr>
          <a:xfrm>
            <a:off x="4118720" y="65311"/>
            <a:ext cx="3450722" cy="102947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1500" kern="1200">
                <a:solidFill>
                  <a:srgbClr val="FFFFFF"/>
                </a:solidFill>
                <a:latin typeface="+mn-lt"/>
                <a:ea typeface="+mn-ea"/>
                <a:cs typeface="+mn-cs"/>
              </a:defRPr>
            </a:lvl1pPr>
            <a:lvl2pPr marL="457200" indent="0" algn="l" defTabSz="914400" rtl="0" eaLnBrk="1" latinLnBrk="0" hangingPunct="1">
              <a:lnSpc>
                <a:spcPct val="90000"/>
              </a:lnSpc>
              <a:spcBef>
                <a:spcPts val="200"/>
              </a:spcBef>
              <a:spcAft>
                <a:spcPts val="400"/>
              </a:spcAft>
              <a:buClr>
                <a:schemeClr val="accent1"/>
              </a:buClr>
              <a:buFont typeface="Calibri" pitchFamily="34" charset="0"/>
              <a:buNone/>
              <a:defRPr sz="1200"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accent1"/>
              </a:buClr>
              <a:buFont typeface="Calibri" pitchFamily="34" charset="0"/>
              <a:buNone/>
              <a:defRPr sz="1000" kern="120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9pPr>
          </a:lstStyle>
          <a:p>
            <a:r>
              <a:rPr lang="en-US" sz="2000" b="1" dirty="0">
                <a:solidFill>
                  <a:schemeClr val="tx1"/>
                </a:solidFill>
              </a:rPr>
              <a:t>Reviewing NOIs/Applications</a:t>
            </a:r>
          </a:p>
          <a:p>
            <a:r>
              <a:rPr lang="en-US" sz="2000" b="1" dirty="0">
                <a:solidFill>
                  <a:schemeClr val="tx1"/>
                </a:solidFill>
              </a:rPr>
              <a:t>Brainstorming BMPs for your site</a:t>
            </a:r>
          </a:p>
        </p:txBody>
      </p:sp>
    </p:spTree>
    <p:extLst>
      <p:ext uri="{BB962C8B-B14F-4D97-AF65-F5344CB8AC3E}">
        <p14:creationId xmlns:p14="http://schemas.microsoft.com/office/powerpoint/2010/main" val="2166682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86B3E-29E9-41E9-AFE9-1350BECCEF58}"/>
              </a:ext>
            </a:extLst>
          </p:cNvPr>
          <p:cNvSpPr>
            <a:spLocks noGrp="1"/>
          </p:cNvSpPr>
          <p:nvPr>
            <p:ph type="title"/>
          </p:nvPr>
        </p:nvSpPr>
        <p:spPr/>
        <p:txBody>
          <a:bodyPr/>
          <a:lstStyle/>
          <a:p>
            <a:r>
              <a:rPr lang="en-US" dirty="0"/>
              <a:t>Today’s Takeaways</a:t>
            </a:r>
          </a:p>
        </p:txBody>
      </p:sp>
      <p:sp>
        <p:nvSpPr>
          <p:cNvPr id="3" name="Content Placeholder 2">
            <a:extLst>
              <a:ext uri="{FF2B5EF4-FFF2-40B4-BE49-F238E27FC236}">
                <a16:creationId xmlns:a16="http://schemas.microsoft.com/office/drawing/2014/main" id="{2D7A30FE-9F05-419F-A0FD-064FAFDC8B84}"/>
              </a:ext>
            </a:extLst>
          </p:cNvPr>
          <p:cNvSpPr>
            <a:spLocks noGrp="1"/>
          </p:cNvSpPr>
          <p:nvPr>
            <p:ph idx="1"/>
          </p:nvPr>
        </p:nvSpPr>
        <p:spPr/>
        <p:txBody>
          <a:bodyPr>
            <a:normAutofit/>
          </a:bodyPr>
          <a:lstStyle/>
          <a:p>
            <a:pPr marL="457200" indent="-457200">
              <a:buClr>
                <a:srgbClr val="0070C0"/>
              </a:buClr>
              <a:buFont typeface="Wingdings" panose="05000000000000000000" pitchFamily="2" charset="2"/>
              <a:buChar char=""/>
            </a:pPr>
            <a:r>
              <a:rPr lang="en-US" sz="3200" dirty="0"/>
              <a:t>Why We Work on Compliance: Protecting our Waters</a:t>
            </a:r>
          </a:p>
          <a:p>
            <a:pPr marL="457200" indent="-457200">
              <a:buClr>
                <a:srgbClr val="0070C0"/>
              </a:buClr>
              <a:buFont typeface="Wingdings" panose="05000000000000000000" pitchFamily="2" charset="2"/>
              <a:buChar char=""/>
            </a:pPr>
            <a:r>
              <a:rPr lang="en-US" sz="3200" dirty="0"/>
              <a:t>Compliance Efforts from Design to Construction: Everyone Plays a Part</a:t>
            </a:r>
          </a:p>
          <a:p>
            <a:pPr marL="457200" indent="-457200">
              <a:buClr>
                <a:srgbClr val="0070C0"/>
              </a:buClr>
              <a:buFont typeface="Wingdings" panose="05000000000000000000" pitchFamily="2" charset="2"/>
              <a:buChar char=""/>
            </a:pPr>
            <a:r>
              <a:rPr lang="en-US" sz="3200" dirty="0"/>
              <a:t>Overview of the Regs</a:t>
            </a:r>
          </a:p>
          <a:p>
            <a:pPr marL="457200" indent="-457200">
              <a:buClr>
                <a:srgbClr val="0070C0"/>
              </a:buClr>
              <a:buFont typeface="Wingdings" panose="05000000000000000000" pitchFamily="2" charset="2"/>
              <a:buChar char=""/>
            </a:pPr>
            <a:r>
              <a:rPr lang="en-US" sz="3200" dirty="0"/>
              <a:t>Site Example – Lessons </a:t>
            </a:r>
            <a:r>
              <a:rPr lang="en-US" sz="3200"/>
              <a:t>Learned and What </a:t>
            </a:r>
            <a:r>
              <a:rPr lang="en-US" sz="3200" dirty="0"/>
              <a:t>BMPs Would You Do?</a:t>
            </a:r>
          </a:p>
        </p:txBody>
      </p:sp>
      <p:sp>
        <p:nvSpPr>
          <p:cNvPr id="4" name="Date Placeholder 3">
            <a:extLst>
              <a:ext uri="{FF2B5EF4-FFF2-40B4-BE49-F238E27FC236}">
                <a16:creationId xmlns:a16="http://schemas.microsoft.com/office/drawing/2014/main" id="{20E3859C-F8D0-4278-99D9-04023E2EAB8F}"/>
              </a:ext>
            </a:extLst>
          </p:cNvPr>
          <p:cNvSpPr>
            <a:spLocks noGrp="1"/>
          </p:cNvSpPr>
          <p:nvPr>
            <p:ph type="dt" sz="half" idx="10"/>
          </p:nvPr>
        </p:nvSpPr>
        <p:spPr/>
        <p:txBody>
          <a:bodyPr/>
          <a:lstStyle/>
          <a:p>
            <a:fld id="{6DD1B487-36FD-4CED-B07A-1A81FC6540B1}" type="datetime1">
              <a:rPr lang="en-US" smtClean="0"/>
              <a:pPr/>
              <a:t>12/11/2018</a:t>
            </a:fld>
            <a:endParaRPr lang="en-US" dirty="0"/>
          </a:p>
        </p:txBody>
      </p:sp>
      <p:sp>
        <p:nvSpPr>
          <p:cNvPr id="6" name="Slide Number Placeholder 5">
            <a:extLst>
              <a:ext uri="{FF2B5EF4-FFF2-40B4-BE49-F238E27FC236}">
                <a16:creationId xmlns:a16="http://schemas.microsoft.com/office/drawing/2014/main" id="{DABA10F9-1409-4E3B-9675-38D8AA70FBEA}"/>
              </a:ext>
            </a:extLst>
          </p:cNvPr>
          <p:cNvSpPr>
            <a:spLocks noGrp="1"/>
          </p:cNvSpPr>
          <p:nvPr>
            <p:ph type="sldNum" sz="quarter" idx="12"/>
          </p:nvPr>
        </p:nvSpPr>
        <p:spPr/>
        <p:txBody>
          <a:bodyPr/>
          <a:lstStyle/>
          <a:p>
            <a:fld id="{9CD8D479-8942-46E8-A226-A4E01F7A105C}" type="slidenum">
              <a:rPr lang="en-US" smtClean="0"/>
              <a:t>4</a:t>
            </a:fld>
            <a:endParaRPr lang="en-US"/>
          </a:p>
        </p:txBody>
      </p:sp>
    </p:spTree>
    <p:extLst>
      <p:ext uri="{BB962C8B-B14F-4D97-AF65-F5344CB8AC3E}">
        <p14:creationId xmlns:p14="http://schemas.microsoft.com/office/powerpoint/2010/main" val="1907939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10545-01EF-4CD7-A626-1DF7502CC220}"/>
              </a:ext>
            </a:extLst>
          </p:cNvPr>
          <p:cNvSpPr>
            <a:spLocks noGrp="1"/>
          </p:cNvSpPr>
          <p:nvPr>
            <p:ph type="title"/>
          </p:nvPr>
        </p:nvSpPr>
        <p:spPr>
          <a:xfrm>
            <a:off x="1097280" y="609600"/>
            <a:ext cx="10058400" cy="1127760"/>
          </a:xfrm>
        </p:spPr>
        <p:txBody>
          <a:bodyPr/>
          <a:lstStyle/>
          <a:p>
            <a:r>
              <a:rPr lang="en-US" dirty="0"/>
              <a:t>Why We Need to Protect Our Waters</a:t>
            </a:r>
          </a:p>
        </p:txBody>
      </p:sp>
      <p:pic>
        <p:nvPicPr>
          <p:cNvPr id="7" name="Online Media 6" title="Kaopa Development Storm Runoff - 2-11-2011 - View from Akiahala Street">
            <a:hlinkClick r:id="" action="ppaction://media"/>
            <a:extLst>
              <a:ext uri="{FF2B5EF4-FFF2-40B4-BE49-F238E27FC236}">
                <a16:creationId xmlns:a16="http://schemas.microsoft.com/office/drawing/2014/main" id="{73422433-575C-4E1F-B86C-38C2C58CB13C}"/>
              </a:ext>
            </a:extLst>
          </p:cNvPr>
          <p:cNvPicPr>
            <a:picLocks noGrp="1" noRot="1" noChangeAspect="1"/>
          </p:cNvPicPr>
          <p:nvPr>
            <p:ph idx="1"/>
            <a:videoFile r:link="rId1"/>
          </p:nvPr>
        </p:nvPicPr>
        <p:blipFill>
          <a:blip r:embed="rId4"/>
          <a:stretch>
            <a:fillRect/>
          </a:stretch>
        </p:blipFill>
        <p:spPr>
          <a:xfrm>
            <a:off x="2529840" y="2037893"/>
            <a:ext cx="6853167" cy="3854907"/>
          </a:xfrm>
          <a:prstGeom prst="rect">
            <a:avLst/>
          </a:prstGeom>
        </p:spPr>
      </p:pic>
      <p:sp>
        <p:nvSpPr>
          <p:cNvPr id="4" name="Date Placeholder 3">
            <a:extLst>
              <a:ext uri="{FF2B5EF4-FFF2-40B4-BE49-F238E27FC236}">
                <a16:creationId xmlns:a16="http://schemas.microsoft.com/office/drawing/2014/main" id="{D257493A-4EC4-469C-8DD4-6B119430ECB8}"/>
              </a:ext>
            </a:extLst>
          </p:cNvPr>
          <p:cNvSpPr>
            <a:spLocks noGrp="1"/>
          </p:cNvSpPr>
          <p:nvPr>
            <p:ph type="dt" sz="half" idx="10"/>
          </p:nvPr>
        </p:nvSpPr>
        <p:spPr/>
        <p:txBody>
          <a:bodyPr/>
          <a:lstStyle/>
          <a:p>
            <a:fld id="{6DD1B487-36FD-4CED-B07A-1A81FC6540B1}" type="datetime1">
              <a:rPr lang="en-US" smtClean="0"/>
              <a:pPr/>
              <a:t>12/11/2018</a:t>
            </a:fld>
            <a:endParaRPr lang="en-US" dirty="0"/>
          </a:p>
        </p:txBody>
      </p:sp>
      <p:sp>
        <p:nvSpPr>
          <p:cNvPr id="6" name="Slide Number Placeholder 5">
            <a:extLst>
              <a:ext uri="{FF2B5EF4-FFF2-40B4-BE49-F238E27FC236}">
                <a16:creationId xmlns:a16="http://schemas.microsoft.com/office/drawing/2014/main" id="{1FC90B8E-574B-404B-9F62-C6447A4C56C0}"/>
              </a:ext>
            </a:extLst>
          </p:cNvPr>
          <p:cNvSpPr>
            <a:spLocks noGrp="1"/>
          </p:cNvSpPr>
          <p:nvPr>
            <p:ph type="sldNum" sz="quarter" idx="12"/>
          </p:nvPr>
        </p:nvSpPr>
        <p:spPr/>
        <p:txBody>
          <a:bodyPr/>
          <a:lstStyle/>
          <a:p>
            <a:fld id="{9CD8D479-8942-46E8-A226-A4E01F7A105C}" type="slidenum">
              <a:rPr lang="en-US" smtClean="0"/>
              <a:t>5</a:t>
            </a:fld>
            <a:endParaRPr lang="en-US"/>
          </a:p>
        </p:txBody>
      </p:sp>
    </p:spTree>
    <p:extLst>
      <p:ext uri="{BB962C8B-B14F-4D97-AF65-F5344CB8AC3E}">
        <p14:creationId xmlns:p14="http://schemas.microsoft.com/office/powerpoint/2010/main" val="752155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9">
            <a:extLst>
              <a:ext uri="{FF2B5EF4-FFF2-40B4-BE49-F238E27FC236}">
                <a16:creationId xmlns:a16="http://schemas.microsoft.com/office/drawing/2014/main" id="{657CF5FF-E958-4592-A17D-771A51F3F4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1733" y="3962400"/>
            <a:ext cx="3701065" cy="2747947"/>
          </a:xfrm>
          <a:prstGeom prst="rect">
            <a:avLst/>
          </a:prstGeom>
          <a:ln w="28575">
            <a:solidFill>
              <a:schemeClr val="accent5"/>
            </a:solidFill>
          </a:ln>
        </p:spPr>
      </p:pic>
      <p:sp>
        <p:nvSpPr>
          <p:cNvPr id="2" name="Title 1">
            <a:extLst>
              <a:ext uri="{FF2B5EF4-FFF2-40B4-BE49-F238E27FC236}">
                <a16:creationId xmlns:a16="http://schemas.microsoft.com/office/drawing/2014/main" id="{DFD6D4BA-E58C-4FC2-9874-C9DA206A22D1}"/>
              </a:ext>
            </a:extLst>
          </p:cNvPr>
          <p:cNvSpPr>
            <a:spLocks noGrp="1"/>
          </p:cNvSpPr>
          <p:nvPr>
            <p:ph type="title"/>
          </p:nvPr>
        </p:nvSpPr>
        <p:spPr>
          <a:xfrm>
            <a:off x="455352" y="645795"/>
            <a:ext cx="3200400" cy="2013184"/>
          </a:xfrm>
        </p:spPr>
        <p:txBody>
          <a:bodyPr>
            <a:normAutofit/>
          </a:bodyPr>
          <a:lstStyle/>
          <a:p>
            <a:r>
              <a:rPr lang="en-US" sz="4000" dirty="0"/>
              <a:t>Preventing</a:t>
            </a:r>
            <a:br>
              <a:rPr lang="en-US" sz="4000" dirty="0"/>
            </a:br>
            <a:r>
              <a:rPr lang="en-US" sz="4000" dirty="0"/>
              <a:t>Construction Discharges</a:t>
            </a:r>
          </a:p>
        </p:txBody>
      </p:sp>
      <p:sp>
        <p:nvSpPr>
          <p:cNvPr id="4" name="Text Placeholder 3">
            <a:extLst>
              <a:ext uri="{FF2B5EF4-FFF2-40B4-BE49-F238E27FC236}">
                <a16:creationId xmlns:a16="http://schemas.microsoft.com/office/drawing/2014/main" id="{BEF255A7-D041-4AFC-90AB-F6E565C2621C}"/>
              </a:ext>
            </a:extLst>
          </p:cNvPr>
          <p:cNvSpPr>
            <a:spLocks noGrp="1"/>
          </p:cNvSpPr>
          <p:nvPr>
            <p:ph type="body" sz="half" idx="2"/>
          </p:nvPr>
        </p:nvSpPr>
        <p:spPr/>
        <p:txBody>
          <a:bodyPr>
            <a:normAutofit/>
          </a:bodyPr>
          <a:lstStyle/>
          <a:p>
            <a:r>
              <a:rPr lang="en-US" sz="3600" dirty="0">
                <a:latin typeface="+mj-lt"/>
              </a:rPr>
              <a:t>Soil!</a:t>
            </a:r>
          </a:p>
        </p:txBody>
      </p:sp>
      <p:sp>
        <p:nvSpPr>
          <p:cNvPr id="5" name="Date Placeholder 4">
            <a:extLst>
              <a:ext uri="{FF2B5EF4-FFF2-40B4-BE49-F238E27FC236}">
                <a16:creationId xmlns:a16="http://schemas.microsoft.com/office/drawing/2014/main" id="{4D2F99EF-FA63-4F77-B900-00329FF97384}"/>
              </a:ext>
            </a:extLst>
          </p:cNvPr>
          <p:cNvSpPr>
            <a:spLocks noGrp="1"/>
          </p:cNvSpPr>
          <p:nvPr>
            <p:ph type="dt" sz="half" idx="10"/>
          </p:nvPr>
        </p:nvSpPr>
        <p:spPr/>
        <p:txBody>
          <a:bodyPr/>
          <a:lstStyle/>
          <a:p>
            <a:fld id="{BA2A3310-D664-4933-9402-AB5DB0887727}" type="datetime1">
              <a:rPr lang="en-US" smtClean="0"/>
              <a:pPr/>
              <a:t>12/11/2018</a:t>
            </a:fld>
            <a:endParaRPr lang="en-US" dirty="0"/>
          </a:p>
        </p:txBody>
      </p:sp>
      <p:sp>
        <p:nvSpPr>
          <p:cNvPr id="7" name="Slide Number Placeholder 6">
            <a:extLst>
              <a:ext uri="{FF2B5EF4-FFF2-40B4-BE49-F238E27FC236}">
                <a16:creationId xmlns:a16="http://schemas.microsoft.com/office/drawing/2014/main" id="{C909A3C1-6754-4ED4-BFE9-6E2D6C888E5C}"/>
              </a:ext>
            </a:extLst>
          </p:cNvPr>
          <p:cNvSpPr>
            <a:spLocks noGrp="1"/>
          </p:cNvSpPr>
          <p:nvPr>
            <p:ph type="sldNum" sz="quarter" idx="12"/>
          </p:nvPr>
        </p:nvSpPr>
        <p:spPr/>
        <p:txBody>
          <a:bodyPr/>
          <a:lstStyle/>
          <a:p>
            <a:fld id="{9CD8D479-8942-46E8-A226-A4E01F7A105C}" type="slidenum">
              <a:rPr lang="en-US" smtClean="0"/>
              <a:t>6</a:t>
            </a:fld>
            <a:endParaRPr lang="en-US"/>
          </a:p>
        </p:txBody>
      </p:sp>
      <p:pic>
        <p:nvPicPr>
          <p:cNvPr id="8" name="Content Placeholder 7">
            <a:extLst>
              <a:ext uri="{FF2B5EF4-FFF2-40B4-BE49-F238E27FC236}">
                <a16:creationId xmlns:a16="http://schemas.microsoft.com/office/drawing/2014/main" id="{9FDFB0B5-546E-464D-939B-3452B5C8CE8B}"/>
              </a:ext>
            </a:extLst>
          </p:cNvPr>
          <p:cNvPicPr>
            <a:picLocks noGrp="1" noChangeAspect="1"/>
          </p:cNvPicPr>
          <p:nvPr>
            <p:ph idx="1"/>
          </p:nvPr>
        </p:nvPicPr>
        <p:blipFill>
          <a:blip r:embed="rId4"/>
          <a:stretch>
            <a:fillRect/>
          </a:stretch>
        </p:blipFill>
        <p:spPr>
          <a:xfrm>
            <a:off x="4280535" y="147654"/>
            <a:ext cx="4648201" cy="4795470"/>
          </a:xfrm>
          <a:prstGeom prst="rect">
            <a:avLst/>
          </a:prstGeom>
          <a:ln w="28575">
            <a:solidFill>
              <a:schemeClr val="accent5"/>
            </a:solidFill>
          </a:ln>
        </p:spPr>
      </p:pic>
    </p:spTree>
    <p:extLst>
      <p:ext uri="{BB962C8B-B14F-4D97-AF65-F5344CB8AC3E}">
        <p14:creationId xmlns:p14="http://schemas.microsoft.com/office/powerpoint/2010/main" val="3259932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6D4BA-E58C-4FC2-9874-C9DA206A22D1}"/>
              </a:ext>
            </a:extLst>
          </p:cNvPr>
          <p:cNvSpPr>
            <a:spLocks noGrp="1"/>
          </p:cNvSpPr>
          <p:nvPr>
            <p:ph type="title"/>
          </p:nvPr>
        </p:nvSpPr>
        <p:spPr>
          <a:xfrm>
            <a:off x="455352" y="300789"/>
            <a:ext cx="3200400" cy="2021306"/>
          </a:xfrm>
        </p:spPr>
        <p:txBody>
          <a:bodyPr>
            <a:normAutofit/>
          </a:bodyPr>
          <a:lstStyle/>
          <a:p>
            <a:r>
              <a:rPr lang="en-US" sz="4000" dirty="0"/>
              <a:t>Preventing Construction Discharges</a:t>
            </a:r>
          </a:p>
        </p:txBody>
      </p:sp>
      <p:sp>
        <p:nvSpPr>
          <p:cNvPr id="4" name="Text Placeholder 3">
            <a:extLst>
              <a:ext uri="{FF2B5EF4-FFF2-40B4-BE49-F238E27FC236}">
                <a16:creationId xmlns:a16="http://schemas.microsoft.com/office/drawing/2014/main" id="{BEF255A7-D041-4AFC-90AB-F6E565C2621C}"/>
              </a:ext>
            </a:extLst>
          </p:cNvPr>
          <p:cNvSpPr>
            <a:spLocks noGrp="1"/>
          </p:cNvSpPr>
          <p:nvPr>
            <p:ph type="body" sz="half" idx="2"/>
          </p:nvPr>
        </p:nvSpPr>
        <p:spPr/>
        <p:txBody>
          <a:bodyPr>
            <a:normAutofit/>
          </a:bodyPr>
          <a:lstStyle/>
          <a:p>
            <a:r>
              <a:rPr lang="en-US" sz="3600" dirty="0">
                <a:latin typeface="+mj-lt"/>
              </a:rPr>
              <a:t>Washout</a:t>
            </a:r>
          </a:p>
          <a:p>
            <a:pPr marL="571500" indent="-571500">
              <a:buFont typeface="Arial" panose="020B0604020202020204" pitchFamily="34" charset="0"/>
              <a:buChar char="•"/>
            </a:pPr>
            <a:r>
              <a:rPr lang="en-US" sz="3600" dirty="0">
                <a:latin typeface="+mj-lt"/>
              </a:rPr>
              <a:t>Paint</a:t>
            </a:r>
          </a:p>
          <a:p>
            <a:pPr marL="571500" indent="-571500">
              <a:buFont typeface="Arial" panose="020B0604020202020204" pitchFamily="34" charset="0"/>
              <a:buChar char="•"/>
            </a:pPr>
            <a:r>
              <a:rPr lang="en-US" sz="3600" dirty="0">
                <a:latin typeface="+mj-lt"/>
              </a:rPr>
              <a:t>Plaster</a:t>
            </a:r>
          </a:p>
          <a:p>
            <a:pPr marL="571500" indent="-571500">
              <a:buFont typeface="Arial" panose="020B0604020202020204" pitchFamily="34" charset="0"/>
              <a:buChar char="•"/>
            </a:pPr>
            <a:r>
              <a:rPr lang="en-US" sz="3600" dirty="0">
                <a:latin typeface="+mj-lt"/>
              </a:rPr>
              <a:t>Concrete</a:t>
            </a:r>
          </a:p>
        </p:txBody>
      </p:sp>
      <p:sp>
        <p:nvSpPr>
          <p:cNvPr id="5" name="Date Placeholder 4">
            <a:extLst>
              <a:ext uri="{FF2B5EF4-FFF2-40B4-BE49-F238E27FC236}">
                <a16:creationId xmlns:a16="http://schemas.microsoft.com/office/drawing/2014/main" id="{4D2F99EF-FA63-4F77-B900-00329FF97384}"/>
              </a:ext>
            </a:extLst>
          </p:cNvPr>
          <p:cNvSpPr>
            <a:spLocks noGrp="1"/>
          </p:cNvSpPr>
          <p:nvPr>
            <p:ph type="dt" sz="half" idx="10"/>
          </p:nvPr>
        </p:nvSpPr>
        <p:spPr/>
        <p:txBody>
          <a:bodyPr/>
          <a:lstStyle/>
          <a:p>
            <a:fld id="{BA2A3310-D664-4933-9402-AB5DB0887727}" type="datetime1">
              <a:rPr lang="en-US" smtClean="0"/>
              <a:pPr/>
              <a:t>12/11/2018</a:t>
            </a:fld>
            <a:endParaRPr lang="en-US" dirty="0"/>
          </a:p>
        </p:txBody>
      </p:sp>
      <p:sp>
        <p:nvSpPr>
          <p:cNvPr id="7" name="Slide Number Placeholder 6">
            <a:extLst>
              <a:ext uri="{FF2B5EF4-FFF2-40B4-BE49-F238E27FC236}">
                <a16:creationId xmlns:a16="http://schemas.microsoft.com/office/drawing/2014/main" id="{C909A3C1-6754-4ED4-BFE9-6E2D6C888E5C}"/>
              </a:ext>
            </a:extLst>
          </p:cNvPr>
          <p:cNvSpPr>
            <a:spLocks noGrp="1"/>
          </p:cNvSpPr>
          <p:nvPr>
            <p:ph type="sldNum" sz="quarter" idx="12"/>
          </p:nvPr>
        </p:nvSpPr>
        <p:spPr/>
        <p:txBody>
          <a:bodyPr/>
          <a:lstStyle/>
          <a:p>
            <a:fld id="{9CD8D479-8942-46E8-A226-A4E01F7A105C}" type="slidenum">
              <a:rPr lang="en-US" smtClean="0"/>
              <a:t>7</a:t>
            </a:fld>
            <a:endParaRPr lang="en-US"/>
          </a:p>
        </p:txBody>
      </p:sp>
      <p:pic>
        <p:nvPicPr>
          <p:cNvPr id="10" name="Picture 9">
            <a:extLst>
              <a:ext uri="{FF2B5EF4-FFF2-40B4-BE49-F238E27FC236}">
                <a16:creationId xmlns:a16="http://schemas.microsoft.com/office/drawing/2014/main" id="{E08BB562-E95F-4942-9F19-4226C59D1E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19062" y="123915"/>
            <a:ext cx="4315340" cy="3236505"/>
          </a:xfrm>
          <a:prstGeom prst="rect">
            <a:avLst/>
          </a:prstGeom>
        </p:spPr>
      </p:pic>
      <p:pic>
        <p:nvPicPr>
          <p:cNvPr id="11" name="Picture 10">
            <a:extLst>
              <a:ext uri="{FF2B5EF4-FFF2-40B4-BE49-F238E27FC236}">
                <a16:creationId xmlns:a16="http://schemas.microsoft.com/office/drawing/2014/main" id="{B7F6F363-23B2-4B4C-A575-85F7D6253C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42789" y="3143181"/>
            <a:ext cx="4315338" cy="3236504"/>
          </a:xfrm>
          <a:prstGeom prst="rect">
            <a:avLst/>
          </a:prstGeom>
        </p:spPr>
      </p:pic>
      <p:sp>
        <p:nvSpPr>
          <p:cNvPr id="13" name="Oval 12">
            <a:extLst>
              <a:ext uri="{FF2B5EF4-FFF2-40B4-BE49-F238E27FC236}">
                <a16:creationId xmlns:a16="http://schemas.microsoft.com/office/drawing/2014/main" id="{ABCEDF56-4224-4F28-BB4E-F2B058F2068C}"/>
              </a:ext>
            </a:extLst>
          </p:cNvPr>
          <p:cNvSpPr/>
          <p:nvPr/>
        </p:nvSpPr>
        <p:spPr>
          <a:xfrm>
            <a:off x="10495280" y="3708400"/>
            <a:ext cx="1097280" cy="1056640"/>
          </a:xfrm>
          <a:prstGeom prst="ellipse">
            <a:avLst/>
          </a:prstGeom>
          <a:noFill/>
          <a:ln w="28575">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C68BF66-B142-4169-A657-FAB43F28D773}"/>
              </a:ext>
            </a:extLst>
          </p:cNvPr>
          <p:cNvSpPr/>
          <p:nvPr/>
        </p:nvSpPr>
        <p:spPr>
          <a:xfrm rot="1209815">
            <a:off x="7904045" y="3426729"/>
            <a:ext cx="1097280" cy="2774376"/>
          </a:xfrm>
          <a:prstGeom prst="ellipse">
            <a:avLst/>
          </a:prstGeom>
          <a:noFill/>
          <a:ln w="28575">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428CF1AC-E4A4-4ACB-8F90-B57180C531A7}"/>
              </a:ext>
            </a:extLst>
          </p:cNvPr>
          <p:cNvSpPr txBox="1"/>
          <p:nvPr/>
        </p:nvSpPr>
        <p:spPr>
          <a:xfrm>
            <a:off x="8991600" y="1356420"/>
            <a:ext cx="3200400" cy="1569660"/>
          </a:xfrm>
          <a:prstGeom prst="rect">
            <a:avLst/>
          </a:prstGeom>
          <a:noFill/>
        </p:spPr>
        <p:txBody>
          <a:bodyPr wrap="square" rtlCol="0">
            <a:spAutoFit/>
          </a:bodyPr>
          <a:lstStyle/>
          <a:p>
            <a:r>
              <a:rPr lang="en-US" sz="2400" dirty="0"/>
              <a:t>Uncontrolled washouts:</a:t>
            </a:r>
          </a:p>
          <a:p>
            <a:pPr marL="285750" indent="-285750">
              <a:buFont typeface="Arial" panose="020B0604020202020204" pitchFamily="34" charset="0"/>
              <a:buChar char="•"/>
            </a:pPr>
            <a:r>
              <a:rPr lang="en-US" sz="2400" dirty="0"/>
              <a:t>At ground level near hose</a:t>
            </a:r>
          </a:p>
          <a:p>
            <a:pPr marL="285750" indent="-285750">
              <a:buFont typeface="Arial" panose="020B0604020202020204" pitchFamily="34" charset="0"/>
              <a:buChar char="•"/>
            </a:pPr>
            <a:r>
              <a:rPr lang="en-US" sz="2400" dirty="0"/>
              <a:t>From upper floors</a:t>
            </a:r>
          </a:p>
        </p:txBody>
      </p:sp>
      <p:cxnSp>
        <p:nvCxnSpPr>
          <p:cNvPr id="19" name="Straight Connector 18">
            <a:extLst>
              <a:ext uri="{FF2B5EF4-FFF2-40B4-BE49-F238E27FC236}">
                <a16:creationId xmlns:a16="http://schemas.microsoft.com/office/drawing/2014/main" id="{EE516F9E-701B-4709-B2D1-4D70666EB7D5}"/>
              </a:ext>
            </a:extLst>
          </p:cNvPr>
          <p:cNvCxnSpPr>
            <a:cxnSpLocks/>
            <a:endCxn id="14" idx="0"/>
          </p:cNvCxnSpPr>
          <p:nvPr/>
        </p:nvCxnSpPr>
        <p:spPr>
          <a:xfrm flipH="1">
            <a:off x="8930851" y="2083436"/>
            <a:ext cx="515016" cy="1428311"/>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204E424-C7D6-42D3-ADF8-1177EDFDB9C2}"/>
              </a:ext>
            </a:extLst>
          </p:cNvPr>
          <p:cNvCxnSpPr>
            <a:cxnSpLocks/>
            <a:endCxn id="13" idx="0"/>
          </p:cNvCxnSpPr>
          <p:nvPr/>
        </p:nvCxnSpPr>
        <p:spPr>
          <a:xfrm>
            <a:off x="11043920" y="2795791"/>
            <a:ext cx="0" cy="912609"/>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8437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6D4BA-E58C-4FC2-9874-C9DA206A22D1}"/>
              </a:ext>
            </a:extLst>
          </p:cNvPr>
          <p:cNvSpPr>
            <a:spLocks noGrp="1"/>
          </p:cNvSpPr>
          <p:nvPr>
            <p:ph type="title"/>
          </p:nvPr>
        </p:nvSpPr>
        <p:spPr>
          <a:xfrm>
            <a:off x="455352" y="445169"/>
            <a:ext cx="3200400" cy="1973178"/>
          </a:xfrm>
        </p:spPr>
        <p:txBody>
          <a:bodyPr>
            <a:normAutofit/>
          </a:bodyPr>
          <a:lstStyle/>
          <a:p>
            <a:r>
              <a:rPr lang="en-US" sz="4000" dirty="0"/>
              <a:t>Preventing</a:t>
            </a:r>
            <a:br>
              <a:rPr lang="en-US" sz="4000" dirty="0"/>
            </a:br>
            <a:r>
              <a:rPr lang="en-US" sz="4000" dirty="0"/>
              <a:t>Construction Discharges</a:t>
            </a:r>
          </a:p>
        </p:txBody>
      </p:sp>
      <p:sp>
        <p:nvSpPr>
          <p:cNvPr id="4" name="Text Placeholder 3">
            <a:extLst>
              <a:ext uri="{FF2B5EF4-FFF2-40B4-BE49-F238E27FC236}">
                <a16:creationId xmlns:a16="http://schemas.microsoft.com/office/drawing/2014/main" id="{BEF255A7-D041-4AFC-90AB-F6E565C2621C}"/>
              </a:ext>
            </a:extLst>
          </p:cNvPr>
          <p:cNvSpPr>
            <a:spLocks noGrp="1"/>
          </p:cNvSpPr>
          <p:nvPr>
            <p:ph type="body" sz="half" idx="2"/>
          </p:nvPr>
        </p:nvSpPr>
        <p:spPr/>
        <p:txBody>
          <a:bodyPr>
            <a:normAutofit/>
          </a:bodyPr>
          <a:lstStyle/>
          <a:p>
            <a:r>
              <a:rPr lang="en-US" sz="3600" dirty="0">
                <a:latin typeface="+mj-lt"/>
              </a:rPr>
              <a:t>Concrete work</a:t>
            </a:r>
          </a:p>
          <a:p>
            <a:pPr marL="571500" indent="-571500">
              <a:buFont typeface="Arial" panose="020B0604020202020204" pitchFamily="34" charset="0"/>
              <a:buChar char="•"/>
            </a:pPr>
            <a:r>
              <a:rPr lang="en-US" sz="3600" dirty="0">
                <a:latin typeface="+mj-lt"/>
              </a:rPr>
              <a:t>Cutting</a:t>
            </a:r>
          </a:p>
          <a:p>
            <a:pPr marL="571500" indent="-571500">
              <a:buFont typeface="Arial" panose="020B0604020202020204" pitchFamily="34" charset="0"/>
              <a:buChar char="•"/>
            </a:pPr>
            <a:r>
              <a:rPr lang="en-US" sz="3600" dirty="0">
                <a:latin typeface="+mj-lt"/>
              </a:rPr>
              <a:t>Grinding</a:t>
            </a:r>
          </a:p>
          <a:p>
            <a:pPr marL="571500" indent="-571500">
              <a:buFont typeface="Arial" panose="020B0604020202020204" pitchFamily="34" charset="0"/>
              <a:buChar char="•"/>
            </a:pPr>
            <a:r>
              <a:rPr lang="en-US" sz="3600" dirty="0">
                <a:latin typeface="+mj-lt"/>
              </a:rPr>
              <a:t>Forms</a:t>
            </a:r>
          </a:p>
          <a:p>
            <a:pPr marL="571500" indent="-571500">
              <a:buFont typeface="Arial" panose="020B0604020202020204" pitchFamily="34" charset="0"/>
              <a:buChar char="•"/>
            </a:pPr>
            <a:r>
              <a:rPr lang="en-US" sz="3600" dirty="0">
                <a:latin typeface="+mj-lt"/>
              </a:rPr>
              <a:t>Curing</a:t>
            </a:r>
          </a:p>
        </p:txBody>
      </p:sp>
      <p:sp>
        <p:nvSpPr>
          <p:cNvPr id="5" name="Date Placeholder 4">
            <a:extLst>
              <a:ext uri="{FF2B5EF4-FFF2-40B4-BE49-F238E27FC236}">
                <a16:creationId xmlns:a16="http://schemas.microsoft.com/office/drawing/2014/main" id="{4D2F99EF-FA63-4F77-B900-00329FF97384}"/>
              </a:ext>
            </a:extLst>
          </p:cNvPr>
          <p:cNvSpPr>
            <a:spLocks noGrp="1"/>
          </p:cNvSpPr>
          <p:nvPr>
            <p:ph type="dt" sz="half" idx="10"/>
          </p:nvPr>
        </p:nvSpPr>
        <p:spPr/>
        <p:txBody>
          <a:bodyPr/>
          <a:lstStyle/>
          <a:p>
            <a:fld id="{BA2A3310-D664-4933-9402-AB5DB0887727}" type="datetime1">
              <a:rPr lang="en-US" smtClean="0"/>
              <a:pPr/>
              <a:t>12/11/2018</a:t>
            </a:fld>
            <a:endParaRPr lang="en-US" dirty="0"/>
          </a:p>
        </p:txBody>
      </p:sp>
      <p:sp>
        <p:nvSpPr>
          <p:cNvPr id="7" name="Slide Number Placeholder 6">
            <a:extLst>
              <a:ext uri="{FF2B5EF4-FFF2-40B4-BE49-F238E27FC236}">
                <a16:creationId xmlns:a16="http://schemas.microsoft.com/office/drawing/2014/main" id="{C909A3C1-6754-4ED4-BFE9-6E2D6C888E5C}"/>
              </a:ext>
            </a:extLst>
          </p:cNvPr>
          <p:cNvSpPr>
            <a:spLocks noGrp="1"/>
          </p:cNvSpPr>
          <p:nvPr>
            <p:ph type="sldNum" sz="quarter" idx="12"/>
          </p:nvPr>
        </p:nvSpPr>
        <p:spPr/>
        <p:txBody>
          <a:bodyPr/>
          <a:lstStyle/>
          <a:p>
            <a:fld id="{9CD8D479-8942-46E8-A226-A4E01F7A105C}" type="slidenum">
              <a:rPr lang="en-US" smtClean="0"/>
              <a:t>8</a:t>
            </a:fld>
            <a:endParaRPr lang="en-US"/>
          </a:p>
        </p:txBody>
      </p:sp>
      <p:pic>
        <p:nvPicPr>
          <p:cNvPr id="10" name="Picture 9">
            <a:extLst>
              <a:ext uri="{FF2B5EF4-FFF2-40B4-BE49-F238E27FC236}">
                <a16:creationId xmlns:a16="http://schemas.microsoft.com/office/drawing/2014/main" id="{85129231-7F8E-485E-8009-BB57B77CE078}"/>
              </a:ext>
            </a:extLst>
          </p:cNvPr>
          <p:cNvPicPr>
            <a:picLocks noChangeAspect="1"/>
          </p:cNvPicPr>
          <p:nvPr/>
        </p:nvPicPr>
        <p:blipFill>
          <a:blip r:embed="rId3"/>
          <a:stretch>
            <a:fillRect/>
          </a:stretch>
        </p:blipFill>
        <p:spPr>
          <a:xfrm>
            <a:off x="4246880" y="128469"/>
            <a:ext cx="4798974" cy="3536086"/>
          </a:xfrm>
          <a:prstGeom prst="rect">
            <a:avLst/>
          </a:prstGeom>
          <a:ln w="28575">
            <a:solidFill>
              <a:schemeClr val="accent4"/>
            </a:solidFill>
          </a:ln>
        </p:spPr>
      </p:pic>
      <p:pic>
        <p:nvPicPr>
          <p:cNvPr id="8" name="Content Placeholder 7">
            <a:extLst>
              <a:ext uri="{FF2B5EF4-FFF2-40B4-BE49-F238E27FC236}">
                <a16:creationId xmlns:a16="http://schemas.microsoft.com/office/drawing/2014/main" id="{3B8A2EBD-EAA1-4A5A-BCCF-532AFE5C3A81}"/>
              </a:ext>
            </a:extLst>
          </p:cNvPr>
          <p:cNvPicPr>
            <a:picLocks noGrp="1" noChangeAspect="1"/>
          </p:cNvPicPr>
          <p:nvPr>
            <p:ph idx="1"/>
          </p:nvPr>
        </p:nvPicPr>
        <p:blipFill>
          <a:blip r:embed="rId4"/>
          <a:stretch>
            <a:fillRect/>
          </a:stretch>
        </p:blipFill>
        <p:spPr>
          <a:xfrm>
            <a:off x="7186554" y="3505201"/>
            <a:ext cx="4858717" cy="3190140"/>
          </a:xfrm>
          <a:prstGeom prst="rect">
            <a:avLst/>
          </a:prstGeom>
          <a:ln w="28575">
            <a:solidFill>
              <a:schemeClr val="accent4"/>
            </a:solidFill>
          </a:ln>
        </p:spPr>
      </p:pic>
    </p:spTree>
    <p:extLst>
      <p:ext uri="{BB962C8B-B14F-4D97-AF65-F5344CB8AC3E}">
        <p14:creationId xmlns:p14="http://schemas.microsoft.com/office/powerpoint/2010/main" val="4208139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6D4BA-E58C-4FC2-9874-C9DA206A22D1}"/>
              </a:ext>
            </a:extLst>
          </p:cNvPr>
          <p:cNvSpPr>
            <a:spLocks noGrp="1"/>
          </p:cNvSpPr>
          <p:nvPr>
            <p:ph type="title"/>
          </p:nvPr>
        </p:nvSpPr>
        <p:spPr>
          <a:xfrm>
            <a:off x="455352" y="397042"/>
            <a:ext cx="3200400" cy="2081463"/>
          </a:xfrm>
        </p:spPr>
        <p:txBody>
          <a:bodyPr>
            <a:normAutofit/>
          </a:bodyPr>
          <a:lstStyle/>
          <a:p>
            <a:r>
              <a:rPr lang="en-US" sz="4000" dirty="0"/>
              <a:t>Preventing</a:t>
            </a:r>
            <a:br>
              <a:rPr lang="en-US" sz="4000" dirty="0"/>
            </a:br>
            <a:r>
              <a:rPr lang="en-US" sz="4000" dirty="0"/>
              <a:t>Construction Discharges</a:t>
            </a:r>
          </a:p>
        </p:txBody>
      </p:sp>
      <p:sp>
        <p:nvSpPr>
          <p:cNvPr id="4" name="Text Placeholder 3">
            <a:extLst>
              <a:ext uri="{FF2B5EF4-FFF2-40B4-BE49-F238E27FC236}">
                <a16:creationId xmlns:a16="http://schemas.microsoft.com/office/drawing/2014/main" id="{BEF255A7-D041-4AFC-90AB-F6E565C2621C}"/>
              </a:ext>
            </a:extLst>
          </p:cNvPr>
          <p:cNvSpPr>
            <a:spLocks noGrp="1"/>
          </p:cNvSpPr>
          <p:nvPr>
            <p:ph type="body" sz="half" idx="2"/>
          </p:nvPr>
        </p:nvSpPr>
        <p:spPr/>
        <p:txBody>
          <a:bodyPr>
            <a:normAutofit/>
          </a:bodyPr>
          <a:lstStyle/>
          <a:p>
            <a:r>
              <a:rPr lang="en-US" sz="3600" dirty="0">
                <a:latin typeface="+mj-lt"/>
              </a:rPr>
              <a:t>Construction materials</a:t>
            </a:r>
          </a:p>
          <a:p>
            <a:pPr marL="571500" indent="-571500">
              <a:buFont typeface="Arial" panose="020B0604020202020204" pitchFamily="34" charset="0"/>
              <a:buChar char="•"/>
            </a:pPr>
            <a:r>
              <a:rPr lang="en-US" sz="3600" dirty="0">
                <a:latin typeface="+mj-lt"/>
              </a:rPr>
              <a:t>Storage</a:t>
            </a:r>
          </a:p>
          <a:p>
            <a:pPr marL="571500" indent="-571500">
              <a:buFont typeface="Arial" panose="020B0604020202020204" pitchFamily="34" charset="0"/>
              <a:buChar char="•"/>
            </a:pPr>
            <a:r>
              <a:rPr lang="en-US" sz="3600" dirty="0">
                <a:latin typeface="+mj-lt"/>
              </a:rPr>
              <a:t>Mixing</a:t>
            </a:r>
          </a:p>
        </p:txBody>
      </p:sp>
      <p:sp>
        <p:nvSpPr>
          <p:cNvPr id="5" name="Date Placeholder 4">
            <a:extLst>
              <a:ext uri="{FF2B5EF4-FFF2-40B4-BE49-F238E27FC236}">
                <a16:creationId xmlns:a16="http://schemas.microsoft.com/office/drawing/2014/main" id="{4D2F99EF-FA63-4F77-B900-00329FF97384}"/>
              </a:ext>
            </a:extLst>
          </p:cNvPr>
          <p:cNvSpPr>
            <a:spLocks noGrp="1"/>
          </p:cNvSpPr>
          <p:nvPr>
            <p:ph type="dt" sz="half" idx="10"/>
          </p:nvPr>
        </p:nvSpPr>
        <p:spPr/>
        <p:txBody>
          <a:bodyPr/>
          <a:lstStyle/>
          <a:p>
            <a:fld id="{BA2A3310-D664-4933-9402-AB5DB0887727}" type="datetime1">
              <a:rPr lang="en-US" smtClean="0"/>
              <a:pPr/>
              <a:t>12/11/2018</a:t>
            </a:fld>
            <a:endParaRPr lang="en-US" dirty="0"/>
          </a:p>
        </p:txBody>
      </p:sp>
      <p:sp>
        <p:nvSpPr>
          <p:cNvPr id="6" name="Footer Placeholder 5">
            <a:extLst>
              <a:ext uri="{FF2B5EF4-FFF2-40B4-BE49-F238E27FC236}">
                <a16:creationId xmlns:a16="http://schemas.microsoft.com/office/drawing/2014/main" id="{7243DE16-5626-4B86-9065-E3683EE87351}"/>
              </a:ext>
            </a:extLst>
          </p:cNvPr>
          <p:cNvSpPr>
            <a:spLocks noGrp="1"/>
          </p:cNvSpPr>
          <p:nvPr>
            <p:ph type="ftr" sz="quarter" idx="11"/>
          </p:nvPr>
        </p:nvSpPr>
        <p:spPr/>
        <p:txBody>
          <a:bodyPr/>
          <a:lstStyle/>
          <a:p>
            <a:r>
              <a:rPr lang="en-US"/>
              <a:t>Add a footer</a:t>
            </a:r>
            <a:endParaRPr lang="en-US" dirty="0"/>
          </a:p>
        </p:txBody>
      </p:sp>
      <p:sp>
        <p:nvSpPr>
          <p:cNvPr id="7" name="Slide Number Placeholder 6">
            <a:extLst>
              <a:ext uri="{FF2B5EF4-FFF2-40B4-BE49-F238E27FC236}">
                <a16:creationId xmlns:a16="http://schemas.microsoft.com/office/drawing/2014/main" id="{C909A3C1-6754-4ED4-BFE9-6E2D6C888E5C}"/>
              </a:ext>
            </a:extLst>
          </p:cNvPr>
          <p:cNvSpPr>
            <a:spLocks noGrp="1"/>
          </p:cNvSpPr>
          <p:nvPr>
            <p:ph type="sldNum" sz="quarter" idx="12"/>
          </p:nvPr>
        </p:nvSpPr>
        <p:spPr/>
        <p:txBody>
          <a:bodyPr/>
          <a:lstStyle/>
          <a:p>
            <a:fld id="{9CD8D479-8942-46E8-A226-A4E01F7A105C}" type="slidenum">
              <a:rPr lang="en-US" smtClean="0"/>
              <a:t>9</a:t>
            </a:fld>
            <a:endParaRPr lang="en-US"/>
          </a:p>
        </p:txBody>
      </p:sp>
      <p:pic>
        <p:nvPicPr>
          <p:cNvPr id="8" name="Picture 7">
            <a:extLst>
              <a:ext uri="{FF2B5EF4-FFF2-40B4-BE49-F238E27FC236}">
                <a16:creationId xmlns:a16="http://schemas.microsoft.com/office/drawing/2014/main" id="{4C294720-51E5-4653-8114-5E0F17D286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24700" y="3072124"/>
            <a:ext cx="4945865" cy="3709399"/>
          </a:xfrm>
          <a:prstGeom prst="rect">
            <a:avLst/>
          </a:prstGeom>
          <a:ln w="28575">
            <a:solidFill>
              <a:schemeClr val="accent2"/>
            </a:solidFill>
          </a:ln>
        </p:spPr>
      </p:pic>
      <p:pic>
        <p:nvPicPr>
          <p:cNvPr id="10" name="Content Placeholder 8">
            <a:extLst>
              <a:ext uri="{FF2B5EF4-FFF2-40B4-BE49-F238E27FC236}">
                <a16:creationId xmlns:a16="http://schemas.microsoft.com/office/drawing/2014/main" id="{C1A5A9CE-8A95-4A66-B7B7-78DCAE9176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5926" y="76477"/>
            <a:ext cx="4945864" cy="3709398"/>
          </a:xfrm>
          <a:prstGeom prst="rect">
            <a:avLst/>
          </a:prstGeom>
          <a:ln w="28575">
            <a:solidFill>
              <a:schemeClr val="accent2"/>
            </a:solidFill>
          </a:ln>
        </p:spPr>
      </p:pic>
    </p:spTree>
    <p:extLst>
      <p:ext uri="{BB962C8B-B14F-4D97-AF65-F5344CB8AC3E}">
        <p14:creationId xmlns:p14="http://schemas.microsoft.com/office/powerpoint/2010/main" val="2881768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Retrospect">
  <a:themeElements>
    <a:clrScheme name="Retrospect">
      <a:dk1>
        <a:srgbClr val="000000"/>
      </a:dk1>
      <a:lt1>
        <a:srgbClr val="FFFFFF"/>
      </a:lt1>
      <a:dk2>
        <a:srgbClr val="46464A"/>
      </a:dk2>
      <a:lt2>
        <a:srgbClr val="D1D9E1"/>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BAB94BD4-5D6D-4148-AB57-A4CCF1FD4E0C}"/>
    </a:ext>
  </a:extLst>
</a:theme>
</file>

<file path=ppt/theme/theme2.xml><?xml version="1.0" encoding="utf-8"?>
<a:theme xmlns:a="http://schemas.openxmlformats.org/drawingml/2006/main" name="Office Theme">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2411</TotalTime>
  <Words>1625</Words>
  <Application>Microsoft Office PowerPoint</Application>
  <PresentationFormat>Widescreen</PresentationFormat>
  <Paragraphs>269</Paragraphs>
  <Slides>28</Slides>
  <Notes>22</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Calibri</vt:lpstr>
      <vt:lpstr>Calibri Light</vt:lpstr>
      <vt:lpstr>Corbel</vt:lpstr>
      <vt:lpstr>Wingdings</vt:lpstr>
      <vt:lpstr>Retrospect</vt:lpstr>
      <vt:lpstr>NPDES Project Water Pollution Prevention and Compliance</vt:lpstr>
      <vt:lpstr>The NPDES Project</vt:lpstr>
      <vt:lpstr>NPDES Team:  Here to help!</vt:lpstr>
      <vt:lpstr>Today’s Takeaways</vt:lpstr>
      <vt:lpstr>Why We Need to Protect Our Waters</vt:lpstr>
      <vt:lpstr>Preventing Construction Discharges</vt:lpstr>
      <vt:lpstr>Preventing Construction Discharges</vt:lpstr>
      <vt:lpstr>Preventing Construction Discharges</vt:lpstr>
      <vt:lpstr>Preventing Construction Discharges</vt:lpstr>
      <vt:lpstr>Preventing Construction Discharges</vt:lpstr>
      <vt:lpstr>PowerPoint Presentation</vt:lpstr>
      <vt:lpstr>PowerPoint Presentation</vt:lpstr>
      <vt:lpstr>PowerPoint Presentation</vt:lpstr>
      <vt:lpstr>PowerPoint Presentation</vt:lpstr>
      <vt:lpstr>Activity!</vt:lpstr>
      <vt:lpstr>Design Review Checklist &amp; ESCP Requirements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NPDES Project</dc:title>
  <dc:creator>Jamie Tanimoto</dc:creator>
  <cp:lastModifiedBy>Jamie Tanimoto</cp:lastModifiedBy>
  <cp:revision>169</cp:revision>
  <cp:lastPrinted>2018-11-13T04:04:26Z</cp:lastPrinted>
  <dcterms:created xsi:type="dcterms:W3CDTF">2018-11-06T20:36:46Z</dcterms:created>
  <dcterms:modified xsi:type="dcterms:W3CDTF">2018-12-11T20:04:46Z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ies>
</file>