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comments/comment3.xml" ContentType="application/vnd.openxmlformats-officedocument.presentationml.comments+xml"/>
  <Override PartName="/ppt/tags/tag9.xml" ContentType="application/vnd.openxmlformats-officedocument.presentationml.tags+xml"/>
  <Override PartName="/ppt/notesSlides/notesSlide18.xml" ContentType="application/vnd.openxmlformats-officedocument.presentationml.notesSlide+xml"/>
  <Override PartName="/ppt/comments/comment4.xml" ContentType="application/vnd.openxmlformats-officedocument.presentationml.comments+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8" r:id="rId2"/>
    <p:sldId id="291" r:id="rId3"/>
    <p:sldId id="290" r:id="rId4"/>
    <p:sldId id="276" r:id="rId5"/>
    <p:sldId id="277" r:id="rId6"/>
    <p:sldId id="296" r:id="rId7"/>
    <p:sldId id="327" r:id="rId8"/>
    <p:sldId id="274" r:id="rId9"/>
    <p:sldId id="278" r:id="rId10"/>
    <p:sldId id="267" r:id="rId11"/>
    <p:sldId id="293" r:id="rId12"/>
    <p:sldId id="328" r:id="rId13"/>
    <p:sldId id="273" r:id="rId14"/>
    <p:sldId id="289" r:id="rId15"/>
    <p:sldId id="279" r:id="rId16"/>
    <p:sldId id="299" r:id="rId17"/>
    <p:sldId id="329" r:id="rId18"/>
    <p:sldId id="280" r:id="rId19"/>
    <p:sldId id="282" r:id="rId20"/>
    <p:sldId id="281" r:id="rId21"/>
    <p:sldId id="302" r:id="rId22"/>
    <p:sldId id="330" r:id="rId23"/>
    <p:sldId id="270" r:id="rId24"/>
    <p:sldId id="283" r:id="rId25"/>
    <p:sldId id="284" r:id="rId26"/>
    <p:sldId id="305" r:id="rId27"/>
    <p:sldId id="286" r:id="rId28"/>
    <p:sldId id="288" r:id="rId29"/>
    <p:sldId id="287" r:id="rId30"/>
    <p:sldId id="308" r:id="rId31"/>
    <p:sldId id="332" r:id="rId32"/>
    <p:sldId id="333" r:id="rId33"/>
    <p:sldId id="318" r:id="rId34"/>
    <p:sldId id="322" r:id="rId35"/>
    <p:sldId id="326" r:id="rId36"/>
    <p:sldId id="33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Bernier" initials="JB" lastIdx="5" clrIdx="0">
    <p:extLst>
      <p:ext uri="{19B8F6BF-5375-455C-9EA6-DF929625EA0E}">
        <p15:presenceInfo xmlns:p15="http://schemas.microsoft.com/office/powerpoint/2012/main" userId="S-1-5-21-3028244051-2048354658-2781451547-18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96074" autoAdjust="0"/>
  </p:normalViewPr>
  <p:slideViewPr>
    <p:cSldViewPr snapToGrid="0">
      <p:cViewPr varScale="1">
        <p:scale>
          <a:sx n="100" d="100"/>
          <a:sy n="100" d="100"/>
        </p:scale>
        <p:origin x="114" y="22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tlcg2019\netshare\1.%20PROJECTS\20%20-%20DDC\12031%20-%20NPDES\ANALYSIS\2%20-%20Resources\3%20-%20Cloud%20Compli\Deficiencies%202018%20DDC%20and%20WE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tlcg2019\netshare\1.%20PROJECTS\20%20-%20DDC\12031%20-%20NPDES\ANALYSIS\2%20-%20Resources\3%20-%20Cloud%20Compli\Deficiencies%202018%20DDC%20and%20WEC.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Major Deficiencies 1/1/18-1/31/19 - Breakdown by Type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'Major Deficiencies'!$B$31</c:f>
              <c:strCache>
                <c:ptCount val="1"/>
                <c:pt idx="0">
                  <c:v>Major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868-417C-AC6A-08FF83959F8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868-417C-AC6A-08FF83959F8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868-417C-AC6A-08FF83959F83}"/>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C868-417C-AC6A-08FF83959F83}"/>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C868-417C-AC6A-08FF83959F83}"/>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C868-417C-AC6A-08FF83959F83}"/>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C868-417C-AC6A-08FF83959F83}"/>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C868-417C-AC6A-08FF83959F83}"/>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C868-417C-AC6A-08FF83959F83}"/>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C868-417C-AC6A-08FF83959F83}"/>
              </c:ext>
            </c:extLst>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5-C868-417C-AC6A-08FF83959F8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'Major Deficiencies'!$A$32:$A$42</c:f>
              <c:strCache>
                <c:ptCount val="11"/>
                <c:pt idx="0">
                  <c:v>SE-10 Storm Drain Inlet Protection</c:v>
                </c:pt>
                <c:pt idx="1">
                  <c:v>WM-01 Material Delivery and Storage</c:v>
                </c:pt>
                <c:pt idx="2">
                  <c:v>SE-16 Compost Socks and Berms</c:v>
                </c:pt>
                <c:pt idx="3">
                  <c:v>WM-08 Concrete Waste Management</c:v>
                </c:pt>
                <c:pt idx="4">
                  <c:v>SE-01 Silt Fence</c:v>
                </c:pt>
                <c:pt idx="5">
                  <c:v>TR-01 Stabilized Construction Entrance/Exit</c:v>
                </c:pt>
                <c:pt idx="6">
                  <c:v>WM-04 Spill Prevention and Control</c:v>
                </c:pt>
                <c:pt idx="7">
                  <c:v>SE-07 Street Sweeping and Vacuuming</c:v>
                </c:pt>
                <c:pt idx="8">
                  <c:v>WM-05 Solid Waste Management</c:v>
                </c:pt>
                <c:pt idx="9">
                  <c:v>SE-12 Location of Potential Sources of Sediment</c:v>
                </c:pt>
                <c:pt idx="10">
                  <c:v>Other</c:v>
                </c:pt>
              </c:strCache>
            </c:strRef>
          </c:cat>
          <c:val>
            <c:numRef>
              <c:f>'Major Deficiencies'!$B$32:$B$42</c:f>
              <c:numCache>
                <c:formatCode>General</c:formatCode>
                <c:ptCount val="11"/>
                <c:pt idx="0">
                  <c:v>25</c:v>
                </c:pt>
                <c:pt idx="1">
                  <c:v>13</c:v>
                </c:pt>
                <c:pt idx="2">
                  <c:v>12</c:v>
                </c:pt>
                <c:pt idx="3">
                  <c:v>10</c:v>
                </c:pt>
                <c:pt idx="4">
                  <c:v>7</c:v>
                </c:pt>
                <c:pt idx="5">
                  <c:v>6</c:v>
                </c:pt>
                <c:pt idx="6">
                  <c:v>5</c:v>
                </c:pt>
                <c:pt idx="7">
                  <c:v>4</c:v>
                </c:pt>
                <c:pt idx="8">
                  <c:v>4</c:v>
                </c:pt>
                <c:pt idx="9">
                  <c:v>3</c:v>
                </c:pt>
                <c:pt idx="10">
                  <c:v>16</c:v>
                </c:pt>
              </c:numCache>
            </c:numRef>
          </c:val>
          <c:extLst>
            <c:ext xmlns:c16="http://schemas.microsoft.com/office/drawing/2014/chart" uri="{C3380CC4-5D6E-409C-BE32-E72D297353CC}">
              <c16:uniqueId val="{00000016-C868-417C-AC6A-08FF83959F83}"/>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370070367998264"/>
          <c:y val="0.1664168632617421"/>
          <c:w val="0.37354012566610995"/>
          <c:h val="0.79183553417690489"/>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Deficiencies at DDC and WEC Projects in 2018</a:t>
            </a:r>
          </a:p>
        </c:rich>
      </c:tx>
      <c:layout>
        <c:manualLayout>
          <c:xMode val="edge"/>
          <c:yMode val="edge"/>
          <c:x val="0.18660898983877944"/>
          <c:y val="4.421415753861177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608-49B2-9959-E402EE98295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608-49B2-9959-E402EE98295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608-49B2-9959-E402EE982958}"/>
              </c:ext>
            </c:extLst>
          </c:dPt>
          <c:dLbls>
            <c:dLbl>
              <c:idx val="1"/>
              <c:layout>
                <c:manualLayout>
                  <c:x val="-0.10327235835606546"/>
                  <c:y val="0.130068825689818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08-49B2-9959-E402EE982958}"/>
                </c:ext>
              </c:extLst>
            </c:dLbl>
            <c:dLbl>
              <c:idx val="2"/>
              <c:layout>
                <c:manualLayout>
                  <c:x val="0.13454772704133039"/>
                  <c:y val="-0.2009779336104407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608-49B2-9959-E402EE98295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'Deficiencies Counts'!$B$35:$D$35</c:f>
              <c:strCache>
                <c:ptCount val="3"/>
                <c:pt idx="0">
                  <c:v>Critical</c:v>
                </c:pt>
                <c:pt idx="1">
                  <c:v>Major</c:v>
                </c:pt>
                <c:pt idx="2">
                  <c:v>Minor</c:v>
                </c:pt>
              </c:strCache>
            </c:strRef>
          </c:cat>
          <c:val>
            <c:numRef>
              <c:f>'Deficiencies Counts'!$B$36:$D$36</c:f>
              <c:numCache>
                <c:formatCode>General</c:formatCode>
                <c:ptCount val="3"/>
                <c:pt idx="0">
                  <c:v>1</c:v>
                </c:pt>
                <c:pt idx="1">
                  <c:v>105</c:v>
                </c:pt>
                <c:pt idx="2">
                  <c:v>305</c:v>
                </c:pt>
              </c:numCache>
            </c:numRef>
          </c:val>
          <c:extLst>
            <c:ext xmlns:c16="http://schemas.microsoft.com/office/drawing/2014/chart" uri="{C3380CC4-5D6E-409C-BE32-E72D297353CC}">
              <c16:uniqueId val="{00000006-9608-49B2-9959-E402EE982958}"/>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4-30T09:32:04.670" idx="1">
    <p:pos x="10" y="10"/>
    <p:text>•	Use dry cleanup methods where possible
•	In the event that non-hazardous materials are discharged to the MS4, the property owner or ESCP Coordinator shall notify the City Department of Facilities Maintenance by telephone no later than the next business day. A written report describing the pollutants that were discharged, the reasons for the discharge, and the measures that have been taken or will be taken to prevent a reoccurrence of the discharge shall be submitted to the director no less than 3 days after notification by phone.</p:text>
    <p:extLst>
      <p:ext uri="{C676402C-5697-4E1C-873F-D02D1690AC5C}">
        <p15:threadingInfo xmlns:p15="http://schemas.microsoft.com/office/powerpoint/2012/main" timeZoneBias="6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4-30T09:33:44.485" idx="2">
    <p:pos x="10" y="10"/>
    <p:text>•	Restrict vehicle traffic to properly designated areas and remove sediment from vehicle tires prior to exiting the project site. 
•	All sediments that are tracked or discharged off-site must be swept or vacuumed at the end of the day.</p:text>
    <p:extLst>
      <p:ext uri="{C676402C-5697-4E1C-873F-D02D1690AC5C}">
        <p15:threadingInfo xmlns:p15="http://schemas.microsoft.com/office/powerpoint/2012/main" timeZoneBias="6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4-30T09:34:29.375" idx="3">
    <p:pos x="10" y="10"/>
    <p:text>This one was tough - I couldnt really find anything that specifically covers cutting concrete or dry concrete waste.</p:text>
    <p:extLst>
      <p:ext uri="{C676402C-5697-4E1C-873F-D02D1690AC5C}">
        <p15:threadingInfo xmlns:p15="http://schemas.microsoft.com/office/powerpoint/2012/main" timeZoneBias="600"/>
      </p:ext>
    </p:extLst>
  </p:cm>
  <p:cm authorId="1" dt="2019-04-30T09:35:29.842" idx="4">
    <p:pos x="10" y="106"/>
    <p:text>just this: •	Use dry cleanup methods where possible</p:text>
    <p:extLst>
      <p:ext uri="{C676402C-5697-4E1C-873F-D02D1690AC5C}">
        <p15:threadingInfo xmlns:p15="http://schemas.microsoft.com/office/powerpoint/2012/main" timeZoneBias="600">
          <p15:parentCm authorId="1" idx="3"/>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4-30T09:35:49.974" idx="5">
    <p:pos x="10" y="10"/>
    <p:text>•	Stockpiles shall not be located in the drainage ways, within 50 feet from areas of concentrated flows, and are not allowed in the city right of way. 
•	Sediment barriers or silt fences shall be used around the base of all stockpiles. 
•	Stockpiles shall not exceed 15 feet in height. 
•	Stockpiles greater than 15 feet in height shall require an 8 foot wide benching in accordance with ROH Chapter 14, Article 15. 
•	Stockpiles must be covered with plastic sheeting of a comparable material if they are not actively used within 7 days.</p:text>
    <p:extLst>
      <p:ext uri="{C676402C-5697-4E1C-873F-D02D1690AC5C}">
        <p15:threadingInfo xmlns:p15="http://schemas.microsoft.com/office/powerpoint/2012/main" timeZoneBias="6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6E4A7E-9B83-4C40-B044-DACDD8B9C7B2}" type="datetimeFigureOut">
              <a:rPr lang="en-US" smtClean="0"/>
              <a:t>7/18/2019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B53E4A-91B0-447F-B046-ECE8A1C6D264}" type="slidenum">
              <a:rPr lang="en-US" smtClean="0"/>
              <a:t>‹#›</a:t>
            </a:fld>
            <a:endParaRPr lang="en-US"/>
          </a:p>
        </p:txBody>
      </p:sp>
    </p:spTree>
    <p:extLst>
      <p:ext uri="{BB962C8B-B14F-4D97-AF65-F5344CB8AC3E}">
        <p14:creationId xmlns:p14="http://schemas.microsoft.com/office/powerpoint/2010/main" val="3830173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VIEW LIVE POLL, YOU MUST DOWNLOAD THE POLL EVERYWHERE PRESENTER APP </a:t>
            </a:r>
          </a:p>
        </p:txBody>
      </p:sp>
      <p:sp>
        <p:nvSpPr>
          <p:cNvPr id="4" name="Slide Number Placeholder 3"/>
          <p:cNvSpPr>
            <a:spLocks noGrp="1"/>
          </p:cNvSpPr>
          <p:nvPr>
            <p:ph type="sldNum" sz="quarter" idx="5"/>
          </p:nvPr>
        </p:nvSpPr>
        <p:spPr/>
        <p:txBody>
          <a:bodyPr/>
          <a:lstStyle/>
          <a:p>
            <a:fld id="{3DB53E4A-91B0-447F-B046-ECE8A1C6D264}" type="slidenum">
              <a:rPr lang="en-US" smtClean="0"/>
              <a:t>1</a:t>
            </a:fld>
            <a:endParaRPr lang="en-US"/>
          </a:p>
        </p:txBody>
      </p:sp>
    </p:spTree>
    <p:extLst>
      <p:ext uri="{BB962C8B-B14F-4D97-AF65-F5344CB8AC3E}">
        <p14:creationId xmlns:p14="http://schemas.microsoft.com/office/powerpoint/2010/main" val="1942444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#2 Is it minor, major, or critical?
https://www.polleverywhere.com/multiple_choice_polls/J7UIQafgpbRJTHJui7vAd?display_state=instructions&amp;activity_state=opened&amp;state=opened&amp;onscreen=persist</a:t>
            </a:r>
          </a:p>
        </p:txBody>
      </p:sp>
      <p:sp>
        <p:nvSpPr>
          <p:cNvPr id="4" name="Slide Number Placeholder 3"/>
          <p:cNvSpPr>
            <a:spLocks noGrp="1"/>
          </p:cNvSpPr>
          <p:nvPr>
            <p:ph type="sldNum" sz="quarter" idx="5"/>
          </p:nvPr>
        </p:nvSpPr>
        <p:spPr/>
        <p:txBody>
          <a:bodyPr/>
          <a:lstStyle/>
          <a:p>
            <a:fld id="{3DB53E4A-91B0-447F-B046-ECE8A1C6D264}" type="slidenum">
              <a:rPr lang="en-US" smtClean="0"/>
              <a:t>11</a:t>
            </a:fld>
            <a:endParaRPr lang="en-US"/>
          </a:p>
        </p:txBody>
      </p:sp>
      <p:sp>
        <p:nvSpPr>
          <p:cNvPr id="5" name="TextBox 4">
            <a:extLst>
              <a:ext uri="{FF2B5EF4-FFF2-40B4-BE49-F238E27FC236}">
                <a16:creationId xmlns:a16="http://schemas.microsoft.com/office/drawing/2014/main" id="{8CC6FADD-1D42-40C8-9290-645C634302AB}"/>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62905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#2 Is it minor, major, or critical?
https://www.polleverywhere.com/multiple_choice_polls/J7UIQafgpbRJTHJui7vAd?display_state=instructions&amp;activity_state=opened&amp;state=opened&amp;onscreen=persist</a:t>
            </a:r>
          </a:p>
        </p:txBody>
      </p:sp>
      <p:sp>
        <p:nvSpPr>
          <p:cNvPr id="4" name="Slide Number Placeholder 3"/>
          <p:cNvSpPr>
            <a:spLocks noGrp="1"/>
          </p:cNvSpPr>
          <p:nvPr>
            <p:ph type="sldNum" sz="quarter" idx="5"/>
          </p:nvPr>
        </p:nvSpPr>
        <p:spPr/>
        <p:txBody>
          <a:bodyPr/>
          <a:lstStyle/>
          <a:p>
            <a:fld id="{3DB53E4A-91B0-447F-B046-ECE8A1C6D264}" type="slidenum">
              <a:rPr lang="en-US" smtClean="0"/>
              <a:t>12</a:t>
            </a:fld>
            <a:endParaRPr lang="en-US"/>
          </a:p>
        </p:txBody>
      </p:sp>
      <p:sp>
        <p:nvSpPr>
          <p:cNvPr id="5" name="TextBox 4">
            <a:extLst>
              <a:ext uri="{FF2B5EF4-FFF2-40B4-BE49-F238E27FC236}">
                <a16:creationId xmlns:a16="http://schemas.microsoft.com/office/drawing/2014/main" id="{8CC6FADD-1D42-40C8-9290-645C634302AB}"/>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36525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B53E4A-91B0-447F-B046-ECE8A1C6D264}" type="slidenum">
              <a:rPr lang="en-US" smtClean="0"/>
              <a:t>14</a:t>
            </a:fld>
            <a:endParaRPr lang="en-US"/>
          </a:p>
        </p:txBody>
      </p:sp>
    </p:spTree>
    <p:extLst>
      <p:ext uri="{BB962C8B-B14F-4D97-AF65-F5344CB8AC3E}">
        <p14:creationId xmlns:p14="http://schemas.microsoft.com/office/powerpoint/2010/main" val="4614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B53E4A-91B0-447F-B046-ECE8A1C6D264}" type="slidenum">
              <a:rPr lang="en-US" smtClean="0"/>
              <a:t>15</a:t>
            </a:fld>
            <a:endParaRPr lang="en-US"/>
          </a:p>
        </p:txBody>
      </p:sp>
    </p:spTree>
    <p:extLst>
      <p:ext uri="{BB962C8B-B14F-4D97-AF65-F5344CB8AC3E}">
        <p14:creationId xmlns:p14="http://schemas.microsoft.com/office/powerpoint/2010/main" val="4226028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#3 Is it minor, major, or critical?
https://www.polleverywhere.com/multiple_choice_polls/EAAoaH5hpYkE4JAmhyf68?display_state=instructions&amp;activity_state=opened&amp;state=opened&amp;onscreen=persist</a:t>
            </a:r>
          </a:p>
        </p:txBody>
      </p:sp>
      <p:sp>
        <p:nvSpPr>
          <p:cNvPr id="4" name="Slide Number Placeholder 3"/>
          <p:cNvSpPr>
            <a:spLocks noGrp="1"/>
          </p:cNvSpPr>
          <p:nvPr>
            <p:ph type="sldNum" sz="quarter" idx="5"/>
          </p:nvPr>
        </p:nvSpPr>
        <p:spPr/>
        <p:txBody>
          <a:bodyPr/>
          <a:lstStyle/>
          <a:p>
            <a:fld id="{3DB53E4A-91B0-447F-B046-ECE8A1C6D264}" type="slidenum">
              <a:rPr lang="en-US" smtClean="0"/>
              <a:t>16</a:t>
            </a:fld>
            <a:endParaRPr lang="en-US"/>
          </a:p>
        </p:txBody>
      </p:sp>
      <p:sp>
        <p:nvSpPr>
          <p:cNvPr id="5" name="TextBox 4">
            <a:extLst>
              <a:ext uri="{FF2B5EF4-FFF2-40B4-BE49-F238E27FC236}">
                <a16:creationId xmlns:a16="http://schemas.microsoft.com/office/drawing/2014/main" id="{579806B3-A205-4CB1-BBE8-5026D52267ED}"/>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02686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#3 Is it minor, major, or critical?
https://www.polleverywhere.com/multiple_choice_polls/EAAoaH5hpYkE4JAmhyf68?display_state=instructions&amp;activity_state=opened&amp;state=opened&amp;onscreen=persist</a:t>
            </a:r>
          </a:p>
        </p:txBody>
      </p:sp>
      <p:sp>
        <p:nvSpPr>
          <p:cNvPr id="4" name="Slide Number Placeholder 3"/>
          <p:cNvSpPr>
            <a:spLocks noGrp="1"/>
          </p:cNvSpPr>
          <p:nvPr>
            <p:ph type="sldNum" sz="quarter" idx="5"/>
          </p:nvPr>
        </p:nvSpPr>
        <p:spPr/>
        <p:txBody>
          <a:bodyPr/>
          <a:lstStyle/>
          <a:p>
            <a:fld id="{3DB53E4A-91B0-447F-B046-ECE8A1C6D264}" type="slidenum">
              <a:rPr lang="en-US" smtClean="0"/>
              <a:t>17</a:t>
            </a:fld>
            <a:endParaRPr lang="en-US"/>
          </a:p>
        </p:txBody>
      </p:sp>
      <p:sp>
        <p:nvSpPr>
          <p:cNvPr id="5" name="TextBox 4">
            <a:extLst>
              <a:ext uri="{FF2B5EF4-FFF2-40B4-BE49-F238E27FC236}">
                <a16:creationId xmlns:a16="http://schemas.microsoft.com/office/drawing/2014/main" id="{579806B3-A205-4CB1-BBE8-5026D52267ED}"/>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41175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#4 Is it minor, major, or critical?
https://www.polleverywhere.com/multiple_choice_polls/bEpjRhYXZrAwzLsBWYcuT?display_state=instructions&amp;activity_state=opened&amp;state=opened&amp;onscreen=persist</a:t>
            </a:r>
          </a:p>
        </p:txBody>
      </p:sp>
      <p:sp>
        <p:nvSpPr>
          <p:cNvPr id="4" name="Slide Number Placeholder 3"/>
          <p:cNvSpPr>
            <a:spLocks noGrp="1"/>
          </p:cNvSpPr>
          <p:nvPr>
            <p:ph type="sldNum" sz="quarter" idx="5"/>
          </p:nvPr>
        </p:nvSpPr>
        <p:spPr/>
        <p:txBody>
          <a:bodyPr/>
          <a:lstStyle/>
          <a:p>
            <a:fld id="{3DB53E4A-91B0-447F-B046-ECE8A1C6D264}" type="slidenum">
              <a:rPr lang="en-US" smtClean="0"/>
              <a:t>21</a:t>
            </a:fld>
            <a:endParaRPr lang="en-US"/>
          </a:p>
        </p:txBody>
      </p:sp>
      <p:sp>
        <p:nvSpPr>
          <p:cNvPr id="5" name="TextBox 4">
            <a:extLst>
              <a:ext uri="{FF2B5EF4-FFF2-40B4-BE49-F238E27FC236}">
                <a16:creationId xmlns:a16="http://schemas.microsoft.com/office/drawing/2014/main" id="{EFB0086D-C03F-4CBF-8221-8103D7477C35}"/>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0668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#4 Is it minor, major, or critical?
https://www.polleverywhere.com/multiple_choice_polls/bEpjRhYXZrAwzLsBWYcuT?display_state=instructions&amp;activity_state=opened&amp;state=opened&amp;onscreen=persist</a:t>
            </a:r>
          </a:p>
        </p:txBody>
      </p:sp>
      <p:sp>
        <p:nvSpPr>
          <p:cNvPr id="4" name="Slide Number Placeholder 3"/>
          <p:cNvSpPr>
            <a:spLocks noGrp="1"/>
          </p:cNvSpPr>
          <p:nvPr>
            <p:ph type="sldNum" sz="quarter" idx="5"/>
          </p:nvPr>
        </p:nvSpPr>
        <p:spPr/>
        <p:txBody>
          <a:bodyPr/>
          <a:lstStyle/>
          <a:p>
            <a:fld id="{3DB53E4A-91B0-447F-B046-ECE8A1C6D264}" type="slidenum">
              <a:rPr lang="en-US" smtClean="0"/>
              <a:t>22</a:t>
            </a:fld>
            <a:endParaRPr lang="en-US"/>
          </a:p>
        </p:txBody>
      </p:sp>
      <p:sp>
        <p:nvSpPr>
          <p:cNvPr id="5" name="TextBox 4">
            <a:extLst>
              <a:ext uri="{FF2B5EF4-FFF2-40B4-BE49-F238E27FC236}">
                <a16:creationId xmlns:a16="http://schemas.microsoft.com/office/drawing/2014/main" id="{EFB0086D-C03F-4CBF-8221-8103D7477C35}"/>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91892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#5 Is it minor, major, or critical?
https://www.polleverywhere.com/multiple_choice_polls/CXZT6TdnjBeWt4AESt9S5?display_state=instructions&amp;activity_state=opened&amp;state=opened&amp;onscreen=persist</a:t>
            </a:r>
          </a:p>
        </p:txBody>
      </p:sp>
      <p:sp>
        <p:nvSpPr>
          <p:cNvPr id="4" name="Slide Number Placeholder 3"/>
          <p:cNvSpPr>
            <a:spLocks noGrp="1"/>
          </p:cNvSpPr>
          <p:nvPr>
            <p:ph type="sldNum" sz="quarter" idx="5"/>
          </p:nvPr>
        </p:nvSpPr>
        <p:spPr/>
        <p:txBody>
          <a:bodyPr/>
          <a:lstStyle/>
          <a:p>
            <a:fld id="{3DB53E4A-91B0-447F-B046-ECE8A1C6D264}" type="slidenum">
              <a:rPr lang="en-US" smtClean="0"/>
              <a:t>26</a:t>
            </a:fld>
            <a:endParaRPr lang="en-US"/>
          </a:p>
        </p:txBody>
      </p:sp>
      <p:sp>
        <p:nvSpPr>
          <p:cNvPr id="5" name="TextBox 4">
            <a:extLst>
              <a:ext uri="{FF2B5EF4-FFF2-40B4-BE49-F238E27FC236}">
                <a16:creationId xmlns:a16="http://schemas.microsoft.com/office/drawing/2014/main" id="{F5E31F96-2ECD-42D7-A2C3-835653420094}"/>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76224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BMP Deficiencies
https://www.polleverywhere.com/competitions/keeVtNsQrS4Kr7Dp4V608?display_state=welcome&amp;controls=none&amp;onscreen=persist</a:t>
            </a:r>
          </a:p>
        </p:txBody>
      </p:sp>
      <p:sp>
        <p:nvSpPr>
          <p:cNvPr id="4" name="Slide Number Placeholder 3"/>
          <p:cNvSpPr>
            <a:spLocks noGrp="1"/>
          </p:cNvSpPr>
          <p:nvPr>
            <p:ph type="sldNum" sz="quarter" idx="5"/>
          </p:nvPr>
        </p:nvSpPr>
        <p:spPr/>
        <p:txBody>
          <a:bodyPr/>
          <a:lstStyle/>
          <a:p>
            <a:fld id="{3DB53E4A-91B0-447F-B046-ECE8A1C6D264}" type="slidenum">
              <a:rPr lang="en-US" smtClean="0"/>
              <a:t>30</a:t>
            </a:fld>
            <a:endParaRPr lang="en-US"/>
          </a:p>
        </p:txBody>
      </p:sp>
      <p:sp>
        <p:nvSpPr>
          <p:cNvPr id="5" name="TextBox 4">
            <a:extLst>
              <a:ext uri="{FF2B5EF4-FFF2-40B4-BE49-F238E27FC236}">
                <a16:creationId xmlns:a16="http://schemas.microsoft.com/office/drawing/2014/main" id="{5E5FEFA6-DDE6-411E-A95D-5DB4C3CDA31D}"/>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95622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B53E4A-91B0-447F-B046-ECE8A1C6D264}" type="slidenum">
              <a:rPr lang="en-US" smtClean="0"/>
              <a:t>2</a:t>
            </a:fld>
            <a:endParaRPr lang="en-US"/>
          </a:p>
        </p:txBody>
      </p:sp>
    </p:spTree>
    <p:extLst>
      <p:ext uri="{BB962C8B-B14F-4D97-AF65-F5344CB8AC3E}">
        <p14:creationId xmlns:p14="http://schemas.microsoft.com/office/powerpoint/2010/main" val="4006795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Why do we rate deficiencies Minor, Major or Critical?
https://www.polleverywhere.com/multiple_choice_polls/SpjoJdzwAE6TqnSZ1SZdq?display_state=instructions&amp;onscreen=persist</a:t>
            </a:r>
          </a:p>
        </p:txBody>
      </p:sp>
      <p:sp>
        <p:nvSpPr>
          <p:cNvPr id="4" name="Slide Number Placeholder 3"/>
          <p:cNvSpPr>
            <a:spLocks noGrp="1"/>
          </p:cNvSpPr>
          <p:nvPr>
            <p:ph type="sldNum" sz="quarter" idx="5"/>
          </p:nvPr>
        </p:nvSpPr>
        <p:spPr/>
        <p:txBody>
          <a:bodyPr/>
          <a:lstStyle/>
          <a:p>
            <a:fld id="{3DB53E4A-91B0-447F-B046-ECE8A1C6D264}" type="slidenum">
              <a:rPr lang="en-US" smtClean="0"/>
              <a:t>31</a:t>
            </a:fld>
            <a:endParaRPr lang="en-US"/>
          </a:p>
        </p:txBody>
      </p:sp>
      <p:sp>
        <p:nvSpPr>
          <p:cNvPr id="5" name="TextBox 4">
            <a:extLst>
              <a:ext uri="{FF2B5EF4-FFF2-40B4-BE49-F238E27FC236}">
                <a16:creationId xmlns:a16="http://schemas.microsoft.com/office/drawing/2014/main" id="{E759C48C-05A3-4E61-8F9F-E9F553C86328}"/>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06465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Which deficiency involves a discharge, and must be reported to DOH?
https://www.polleverywhere.com/multiple_choice_polls/rx3uBLn4bOvW4xpdsqDMH?display_state=instructions&amp;onscreen=persist</a:t>
            </a:r>
          </a:p>
        </p:txBody>
      </p:sp>
      <p:sp>
        <p:nvSpPr>
          <p:cNvPr id="4" name="Slide Number Placeholder 3"/>
          <p:cNvSpPr>
            <a:spLocks noGrp="1"/>
          </p:cNvSpPr>
          <p:nvPr>
            <p:ph type="sldNum" sz="quarter" idx="5"/>
          </p:nvPr>
        </p:nvSpPr>
        <p:spPr/>
        <p:txBody>
          <a:bodyPr/>
          <a:lstStyle/>
          <a:p>
            <a:fld id="{3DB53E4A-91B0-447F-B046-ECE8A1C6D264}" type="slidenum">
              <a:rPr lang="en-US" smtClean="0"/>
              <a:t>32</a:t>
            </a:fld>
            <a:endParaRPr lang="en-US"/>
          </a:p>
        </p:txBody>
      </p:sp>
      <p:sp>
        <p:nvSpPr>
          <p:cNvPr id="5" name="TextBox 4">
            <a:extLst>
              <a:ext uri="{FF2B5EF4-FFF2-40B4-BE49-F238E27FC236}">
                <a16:creationId xmlns:a16="http://schemas.microsoft.com/office/drawing/2014/main" id="{70A544A6-5435-4180-900E-3187135A2C34}"/>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57947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is the correction time for a Minor Deficiency?
https://www.polleverywhere.com/multiple_choice_polls/ZeH78TDteO59dle5LX1im?display_state=instructions&amp;onscreen=persist</a:t>
            </a:r>
          </a:p>
        </p:txBody>
      </p:sp>
      <p:sp>
        <p:nvSpPr>
          <p:cNvPr id="4" name="Slide Number Placeholder 3"/>
          <p:cNvSpPr>
            <a:spLocks noGrp="1"/>
          </p:cNvSpPr>
          <p:nvPr>
            <p:ph type="sldNum" sz="quarter" idx="5"/>
          </p:nvPr>
        </p:nvSpPr>
        <p:spPr/>
        <p:txBody>
          <a:bodyPr/>
          <a:lstStyle/>
          <a:p>
            <a:fld id="{3DB53E4A-91B0-447F-B046-ECE8A1C6D264}" type="slidenum">
              <a:rPr lang="en-US" smtClean="0"/>
              <a:t>33</a:t>
            </a:fld>
            <a:endParaRPr lang="en-US"/>
          </a:p>
        </p:txBody>
      </p:sp>
      <p:sp>
        <p:nvSpPr>
          <p:cNvPr id="5" name="TextBox 4">
            <a:extLst>
              <a:ext uri="{FF2B5EF4-FFF2-40B4-BE49-F238E27FC236}">
                <a16:creationId xmlns:a16="http://schemas.microsoft.com/office/drawing/2014/main" id="{1A553F77-9397-4544-A9D9-43AF606B5248}"/>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767478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is the correction time for a Major Deficiency?
https://www.polleverywhere.com/multiple_choice_polls/gBTLdfUOAaBEFY6xWQpuG?display_state=instructions&amp;onscreen=persist</a:t>
            </a:r>
          </a:p>
        </p:txBody>
      </p:sp>
      <p:sp>
        <p:nvSpPr>
          <p:cNvPr id="4" name="Slide Number Placeholder 3"/>
          <p:cNvSpPr>
            <a:spLocks noGrp="1"/>
          </p:cNvSpPr>
          <p:nvPr>
            <p:ph type="sldNum" sz="quarter" idx="5"/>
          </p:nvPr>
        </p:nvSpPr>
        <p:spPr/>
        <p:txBody>
          <a:bodyPr/>
          <a:lstStyle/>
          <a:p>
            <a:fld id="{3DB53E4A-91B0-447F-B046-ECE8A1C6D264}" type="slidenum">
              <a:rPr lang="en-US" smtClean="0"/>
              <a:t>34</a:t>
            </a:fld>
            <a:endParaRPr lang="en-US"/>
          </a:p>
        </p:txBody>
      </p:sp>
      <p:sp>
        <p:nvSpPr>
          <p:cNvPr id="5" name="TextBox 4">
            <a:extLst>
              <a:ext uri="{FF2B5EF4-FFF2-40B4-BE49-F238E27FC236}">
                <a16:creationId xmlns:a16="http://schemas.microsoft.com/office/drawing/2014/main" id="{228D9F3F-5F6A-4F35-9C80-6064E7115204}"/>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106887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is the correction time for a Critical Deficiency?
https://www.polleverywhere.com/multiple_choice_polls/AoBqlYbXaWK9Ffbqug3ZX?display_state=instructions&amp;onscreen=persist</a:t>
            </a:r>
          </a:p>
        </p:txBody>
      </p:sp>
      <p:sp>
        <p:nvSpPr>
          <p:cNvPr id="4" name="Slide Number Placeholder 3"/>
          <p:cNvSpPr>
            <a:spLocks noGrp="1"/>
          </p:cNvSpPr>
          <p:nvPr>
            <p:ph type="sldNum" sz="quarter" idx="5"/>
          </p:nvPr>
        </p:nvSpPr>
        <p:spPr/>
        <p:txBody>
          <a:bodyPr/>
          <a:lstStyle/>
          <a:p>
            <a:fld id="{3DB53E4A-91B0-447F-B046-ECE8A1C6D264}" type="slidenum">
              <a:rPr lang="en-US" smtClean="0"/>
              <a:t>35</a:t>
            </a:fld>
            <a:endParaRPr lang="en-US"/>
          </a:p>
        </p:txBody>
      </p:sp>
      <p:sp>
        <p:nvSpPr>
          <p:cNvPr id="5" name="TextBox 4">
            <a:extLst>
              <a:ext uri="{FF2B5EF4-FFF2-40B4-BE49-F238E27FC236}">
                <a16:creationId xmlns:a16="http://schemas.microsoft.com/office/drawing/2014/main" id="{95A4EE62-DC2E-48E8-89AC-2AE8D71C5F5A}"/>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0573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B53E4A-91B0-447F-B046-ECE8A1C6D264}" type="slidenum">
              <a:rPr lang="en-US" smtClean="0"/>
              <a:t>3</a:t>
            </a:fld>
            <a:endParaRPr lang="en-US"/>
          </a:p>
        </p:txBody>
      </p:sp>
    </p:spTree>
    <p:extLst>
      <p:ext uri="{BB962C8B-B14F-4D97-AF65-F5344CB8AC3E}">
        <p14:creationId xmlns:p14="http://schemas.microsoft.com/office/powerpoint/2010/main" val="3594983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B53E4A-91B0-447F-B046-ECE8A1C6D264}" type="slidenum">
              <a:rPr lang="en-US" smtClean="0"/>
              <a:t>4</a:t>
            </a:fld>
            <a:endParaRPr lang="en-US"/>
          </a:p>
        </p:txBody>
      </p:sp>
    </p:spTree>
    <p:extLst>
      <p:ext uri="{BB962C8B-B14F-4D97-AF65-F5344CB8AC3E}">
        <p14:creationId xmlns:p14="http://schemas.microsoft.com/office/powerpoint/2010/main" val="2395090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#1 Is it minor, major, or critical?
https://www.polleverywhere.com/multiple_choice_polls/RPeo0StXRJIcViJ0dbuv4?display_state=instructions&amp;activity_state=opened&amp;state=opened&amp;onscreen=persist</a:t>
            </a:r>
          </a:p>
        </p:txBody>
      </p:sp>
      <p:sp>
        <p:nvSpPr>
          <p:cNvPr id="4" name="Slide Number Placeholder 3"/>
          <p:cNvSpPr>
            <a:spLocks noGrp="1"/>
          </p:cNvSpPr>
          <p:nvPr>
            <p:ph type="sldNum" sz="quarter" idx="5"/>
          </p:nvPr>
        </p:nvSpPr>
        <p:spPr/>
        <p:txBody>
          <a:bodyPr/>
          <a:lstStyle/>
          <a:p>
            <a:fld id="{3DB53E4A-91B0-447F-B046-ECE8A1C6D264}" type="slidenum">
              <a:rPr lang="en-US" smtClean="0"/>
              <a:t>6</a:t>
            </a:fld>
            <a:endParaRPr lang="en-US"/>
          </a:p>
        </p:txBody>
      </p:sp>
      <p:sp>
        <p:nvSpPr>
          <p:cNvPr id="5" name="TextBox 4">
            <a:extLst>
              <a:ext uri="{FF2B5EF4-FFF2-40B4-BE49-F238E27FC236}">
                <a16:creationId xmlns:a16="http://schemas.microsoft.com/office/drawing/2014/main" id="{BDA837FB-9702-45A9-BD2C-E23037A13342}"/>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53951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#1 Is it minor, major, or critical?
https://www.polleverywhere.com/multiple_choice_polls/RPeo0StXRJIcViJ0dbuv4?display_state=instructions&amp;activity_state=opened&amp;state=opened&amp;onscreen=persist</a:t>
            </a:r>
          </a:p>
        </p:txBody>
      </p:sp>
      <p:sp>
        <p:nvSpPr>
          <p:cNvPr id="4" name="Slide Number Placeholder 3"/>
          <p:cNvSpPr>
            <a:spLocks noGrp="1"/>
          </p:cNvSpPr>
          <p:nvPr>
            <p:ph type="sldNum" sz="quarter" idx="5"/>
          </p:nvPr>
        </p:nvSpPr>
        <p:spPr/>
        <p:txBody>
          <a:bodyPr/>
          <a:lstStyle/>
          <a:p>
            <a:fld id="{3DB53E4A-91B0-447F-B046-ECE8A1C6D264}" type="slidenum">
              <a:rPr lang="en-US" smtClean="0"/>
              <a:t>7</a:t>
            </a:fld>
            <a:endParaRPr lang="en-US"/>
          </a:p>
        </p:txBody>
      </p:sp>
      <p:sp>
        <p:nvSpPr>
          <p:cNvPr id="5" name="TextBox 4">
            <a:extLst>
              <a:ext uri="{FF2B5EF4-FFF2-40B4-BE49-F238E27FC236}">
                <a16:creationId xmlns:a16="http://schemas.microsoft.com/office/drawing/2014/main" id="{BDA837FB-9702-45A9-BD2C-E23037A13342}"/>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10663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B53E4A-91B0-447F-B046-ECE8A1C6D264}" type="slidenum">
              <a:rPr lang="en-US" smtClean="0"/>
              <a:t>8</a:t>
            </a:fld>
            <a:endParaRPr lang="en-US"/>
          </a:p>
        </p:txBody>
      </p:sp>
    </p:spTree>
    <p:extLst>
      <p:ext uri="{BB962C8B-B14F-4D97-AF65-F5344CB8AC3E}">
        <p14:creationId xmlns:p14="http://schemas.microsoft.com/office/powerpoint/2010/main" val="2360157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B53E4A-91B0-447F-B046-ECE8A1C6D264}" type="slidenum">
              <a:rPr lang="en-US" smtClean="0"/>
              <a:t>9</a:t>
            </a:fld>
            <a:endParaRPr lang="en-US"/>
          </a:p>
        </p:txBody>
      </p:sp>
    </p:spTree>
    <p:extLst>
      <p:ext uri="{BB962C8B-B14F-4D97-AF65-F5344CB8AC3E}">
        <p14:creationId xmlns:p14="http://schemas.microsoft.com/office/powerpoint/2010/main" val="1596543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B53E4A-91B0-447F-B046-ECE8A1C6D264}" type="slidenum">
              <a:rPr lang="en-US" smtClean="0"/>
              <a:t>10</a:t>
            </a:fld>
            <a:endParaRPr lang="en-US"/>
          </a:p>
        </p:txBody>
      </p:sp>
    </p:spTree>
    <p:extLst>
      <p:ext uri="{BB962C8B-B14F-4D97-AF65-F5344CB8AC3E}">
        <p14:creationId xmlns:p14="http://schemas.microsoft.com/office/powerpoint/2010/main" val="1326264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A0FDF-A210-4193-B7A0-E59BA93340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427920-C24A-41FA-ADD9-C9E11A3C02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40F09A-C67E-4EB1-90DF-2B35DF0948DB}"/>
              </a:ext>
            </a:extLst>
          </p:cNvPr>
          <p:cNvSpPr>
            <a:spLocks noGrp="1"/>
          </p:cNvSpPr>
          <p:nvPr>
            <p:ph type="dt" sz="half" idx="10"/>
          </p:nvPr>
        </p:nvSpPr>
        <p:spPr/>
        <p:txBody>
          <a:bodyPr/>
          <a:lstStyle/>
          <a:p>
            <a:fld id="{7C04A52D-2F0A-4928-BFE5-09E8BEC5BDE9}" type="datetimeFigureOut">
              <a:rPr lang="en-US" smtClean="0"/>
              <a:t>7/18/2019</a:t>
            </a:fld>
            <a:endParaRPr lang="en-US"/>
          </a:p>
        </p:txBody>
      </p:sp>
      <p:sp>
        <p:nvSpPr>
          <p:cNvPr id="5" name="Footer Placeholder 4">
            <a:extLst>
              <a:ext uri="{FF2B5EF4-FFF2-40B4-BE49-F238E27FC236}">
                <a16:creationId xmlns:a16="http://schemas.microsoft.com/office/drawing/2014/main" id="{316D6555-E59E-4E42-AF79-5CC62220C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CF59F-27BD-4C66-8F49-3AC292FFED96}"/>
              </a:ext>
            </a:extLst>
          </p:cNvPr>
          <p:cNvSpPr>
            <a:spLocks noGrp="1"/>
          </p:cNvSpPr>
          <p:nvPr>
            <p:ph type="sldNum" sz="quarter" idx="12"/>
          </p:nvPr>
        </p:nvSpPr>
        <p:spPr/>
        <p:txBody>
          <a:bodyPr/>
          <a:lstStyle/>
          <a:p>
            <a:fld id="{C9EDA0CB-3BE3-4864-A412-7074F3AA38F3}" type="slidenum">
              <a:rPr lang="en-US" smtClean="0"/>
              <a:t>‹#›</a:t>
            </a:fld>
            <a:endParaRPr lang="en-US"/>
          </a:p>
        </p:txBody>
      </p:sp>
    </p:spTree>
    <p:extLst>
      <p:ext uri="{BB962C8B-B14F-4D97-AF65-F5344CB8AC3E}">
        <p14:creationId xmlns:p14="http://schemas.microsoft.com/office/powerpoint/2010/main" val="1562859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904D6-CBDA-46E6-BFC7-C75E39B153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229C7B-8757-4FAB-8C19-FB7A45594F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508E16-DBAD-4476-B269-2188D533AF10}"/>
              </a:ext>
            </a:extLst>
          </p:cNvPr>
          <p:cNvSpPr>
            <a:spLocks noGrp="1"/>
          </p:cNvSpPr>
          <p:nvPr>
            <p:ph type="dt" sz="half" idx="10"/>
          </p:nvPr>
        </p:nvSpPr>
        <p:spPr/>
        <p:txBody>
          <a:bodyPr/>
          <a:lstStyle/>
          <a:p>
            <a:fld id="{7C04A52D-2F0A-4928-BFE5-09E8BEC5BDE9}" type="datetimeFigureOut">
              <a:rPr lang="en-US" smtClean="0"/>
              <a:t>7/18/2019</a:t>
            </a:fld>
            <a:endParaRPr lang="en-US"/>
          </a:p>
        </p:txBody>
      </p:sp>
      <p:sp>
        <p:nvSpPr>
          <p:cNvPr id="5" name="Footer Placeholder 4">
            <a:extLst>
              <a:ext uri="{FF2B5EF4-FFF2-40B4-BE49-F238E27FC236}">
                <a16:creationId xmlns:a16="http://schemas.microsoft.com/office/drawing/2014/main" id="{01835F20-081F-4DAC-BD55-3C4C02164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F893E-03A3-4C9B-AEB7-433A9587C7BF}"/>
              </a:ext>
            </a:extLst>
          </p:cNvPr>
          <p:cNvSpPr>
            <a:spLocks noGrp="1"/>
          </p:cNvSpPr>
          <p:nvPr>
            <p:ph type="sldNum" sz="quarter" idx="12"/>
          </p:nvPr>
        </p:nvSpPr>
        <p:spPr/>
        <p:txBody>
          <a:bodyPr/>
          <a:lstStyle/>
          <a:p>
            <a:fld id="{C9EDA0CB-3BE3-4864-A412-7074F3AA38F3}" type="slidenum">
              <a:rPr lang="en-US" smtClean="0"/>
              <a:t>‹#›</a:t>
            </a:fld>
            <a:endParaRPr lang="en-US"/>
          </a:p>
        </p:txBody>
      </p:sp>
    </p:spTree>
    <p:extLst>
      <p:ext uri="{BB962C8B-B14F-4D97-AF65-F5344CB8AC3E}">
        <p14:creationId xmlns:p14="http://schemas.microsoft.com/office/powerpoint/2010/main" val="1144651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63FDA6-BE34-4F1A-9B24-5ABE5CCA06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154F9E-292F-420C-9BFA-F8A231F398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ABA7-727E-4FEA-8179-473F6E48FB6D}"/>
              </a:ext>
            </a:extLst>
          </p:cNvPr>
          <p:cNvSpPr>
            <a:spLocks noGrp="1"/>
          </p:cNvSpPr>
          <p:nvPr>
            <p:ph type="dt" sz="half" idx="10"/>
          </p:nvPr>
        </p:nvSpPr>
        <p:spPr/>
        <p:txBody>
          <a:bodyPr/>
          <a:lstStyle/>
          <a:p>
            <a:fld id="{7C04A52D-2F0A-4928-BFE5-09E8BEC5BDE9}" type="datetimeFigureOut">
              <a:rPr lang="en-US" smtClean="0"/>
              <a:t>7/18/2019</a:t>
            </a:fld>
            <a:endParaRPr lang="en-US"/>
          </a:p>
        </p:txBody>
      </p:sp>
      <p:sp>
        <p:nvSpPr>
          <p:cNvPr id="5" name="Footer Placeholder 4">
            <a:extLst>
              <a:ext uri="{FF2B5EF4-FFF2-40B4-BE49-F238E27FC236}">
                <a16:creationId xmlns:a16="http://schemas.microsoft.com/office/drawing/2014/main" id="{E130B42C-9763-44C0-9E31-B776CDDC0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2D03E-B581-47E1-819D-7CE9FC01518B}"/>
              </a:ext>
            </a:extLst>
          </p:cNvPr>
          <p:cNvSpPr>
            <a:spLocks noGrp="1"/>
          </p:cNvSpPr>
          <p:nvPr>
            <p:ph type="sldNum" sz="quarter" idx="12"/>
          </p:nvPr>
        </p:nvSpPr>
        <p:spPr/>
        <p:txBody>
          <a:bodyPr/>
          <a:lstStyle/>
          <a:p>
            <a:fld id="{C9EDA0CB-3BE3-4864-A412-7074F3AA38F3}" type="slidenum">
              <a:rPr lang="en-US" smtClean="0"/>
              <a:t>‹#›</a:t>
            </a:fld>
            <a:endParaRPr lang="en-US"/>
          </a:p>
        </p:txBody>
      </p:sp>
    </p:spTree>
    <p:extLst>
      <p:ext uri="{BB962C8B-B14F-4D97-AF65-F5344CB8AC3E}">
        <p14:creationId xmlns:p14="http://schemas.microsoft.com/office/powerpoint/2010/main" val="1815464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5AB0E-6137-476C-B282-5C9387EF1D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32F4C8-D65A-47CB-AAE8-389735FB98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901B4-4FFD-48BA-BFD1-E40F26D33582}"/>
              </a:ext>
            </a:extLst>
          </p:cNvPr>
          <p:cNvSpPr>
            <a:spLocks noGrp="1"/>
          </p:cNvSpPr>
          <p:nvPr>
            <p:ph type="dt" sz="half" idx="10"/>
          </p:nvPr>
        </p:nvSpPr>
        <p:spPr/>
        <p:txBody>
          <a:bodyPr/>
          <a:lstStyle/>
          <a:p>
            <a:fld id="{7C04A52D-2F0A-4928-BFE5-09E8BEC5BDE9}" type="datetimeFigureOut">
              <a:rPr lang="en-US" smtClean="0"/>
              <a:t>7/18/2019</a:t>
            </a:fld>
            <a:endParaRPr lang="en-US"/>
          </a:p>
        </p:txBody>
      </p:sp>
      <p:sp>
        <p:nvSpPr>
          <p:cNvPr id="5" name="Footer Placeholder 4">
            <a:extLst>
              <a:ext uri="{FF2B5EF4-FFF2-40B4-BE49-F238E27FC236}">
                <a16:creationId xmlns:a16="http://schemas.microsoft.com/office/drawing/2014/main" id="{7FC86F1E-4655-4AE6-88DA-75972A127A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C827D1-B549-466E-9472-307F7F82CFCC}"/>
              </a:ext>
            </a:extLst>
          </p:cNvPr>
          <p:cNvSpPr>
            <a:spLocks noGrp="1"/>
          </p:cNvSpPr>
          <p:nvPr>
            <p:ph type="sldNum" sz="quarter" idx="12"/>
          </p:nvPr>
        </p:nvSpPr>
        <p:spPr/>
        <p:txBody>
          <a:bodyPr/>
          <a:lstStyle/>
          <a:p>
            <a:fld id="{C9EDA0CB-3BE3-4864-A412-7074F3AA38F3}" type="slidenum">
              <a:rPr lang="en-US" smtClean="0"/>
              <a:t>‹#›</a:t>
            </a:fld>
            <a:endParaRPr lang="en-US"/>
          </a:p>
        </p:txBody>
      </p:sp>
    </p:spTree>
    <p:extLst>
      <p:ext uri="{BB962C8B-B14F-4D97-AF65-F5344CB8AC3E}">
        <p14:creationId xmlns:p14="http://schemas.microsoft.com/office/powerpoint/2010/main" val="332149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B7435-4683-4E29-924E-4DD007E6B6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03674F-D645-4450-9D51-CD48559236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E5D5F-14CB-4C9B-B51C-BA8D233117F7}"/>
              </a:ext>
            </a:extLst>
          </p:cNvPr>
          <p:cNvSpPr>
            <a:spLocks noGrp="1"/>
          </p:cNvSpPr>
          <p:nvPr>
            <p:ph type="dt" sz="half" idx="10"/>
          </p:nvPr>
        </p:nvSpPr>
        <p:spPr/>
        <p:txBody>
          <a:bodyPr/>
          <a:lstStyle/>
          <a:p>
            <a:fld id="{7C04A52D-2F0A-4928-BFE5-09E8BEC5BDE9}" type="datetimeFigureOut">
              <a:rPr lang="en-US" smtClean="0"/>
              <a:t>7/18/2019</a:t>
            </a:fld>
            <a:endParaRPr lang="en-US"/>
          </a:p>
        </p:txBody>
      </p:sp>
      <p:sp>
        <p:nvSpPr>
          <p:cNvPr id="5" name="Footer Placeholder 4">
            <a:extLst>
              <a:ext uri="{FF2B5EF4-FFF2-40B4-BE49-F238E27FC236}">
                <a16:creationId xmlns:a16="http://schemas.microsoft.com/office/drawing/2014/main" id="{C95B38B8-7C72-40F3-A1D2-1FC5EF5EF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AC80C-9E34-4DD4-80B1-4075D00786CA}"/>
              </a:ext>
            </a:extLst>
          </p:cNvPr>
          <p:cNvSpPr>
            <a:spLocks noGrp="1"/>
          </p:cNvSpPr>
          <p:nvPr>
            <p:ph type="sldNum" sz="quarter" idx="12"/>
          </p:nvPr>
        </p:nvSpPr>
        <p:spPr/>
        <p:txBody>
          <a:bodyPr/>
          <a:lstStyle/>
          <a:p>
            <a:fld id="{C9EDA0CB-3BE3-4864-A412-7074F3AA38F3}" type="slidenum">
              <a:rPr lang="en-US" smtClean="0"/>
              <a:t>‹#›</a:t>
            </a:fld>
            <a:endParaRPr lang="en-US"/>
          </a:p>
        </p:txBody>
      </p:sp>
    </p:spTree>
    <p:extLst>
      <p:ext uri="{BB962C8B-B14F-4D97-AF65-F5344CB8AC3E}">
        <p14:creationId xmlns:p14="http://schemas.microsoft.com/office/powerpoint/2010/main" val="328155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D4EF6-3A06-41E8-B103-032781298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C7B05C-47FF-4D28-BB30-CFF4F18E16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566154-B34B-4804-9B7F-60D11E1461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6DC77-DE96-4723-9EBC-F3EA43E24E2D}"/>
              </a:ext>
            </a:extLst>
          </p:cNvPr>
          <p:cNvSpPr>
            <a:spLocks noGrp="1"/>
          </p:cNvSpPr>
          <p:nvPr>
            <p:ph type="dt" sz="half" idx="10"/>
          </p:nvPr>
        </p:nvSpPr>
        <p:spPr/>
        <p:txBody>
          <a:bodyPr/>
          <a:lstStyle/>
          <a:p>
            <a:fld id="{7C04A52D-2F0A-4928-BFE5-09E8BEC5BDE9}" type="datetimeFigureOut">
              <a:rPr lang="en-US" smtClean="0"/>
              <a:t>7/18/2019</a:t>
            </a:fld>
            <a:endParaRPr lang="en-US"/>
          </a:p>
        </p:txBody>
      </p:sp>
      <p:sp>
        <p:nvSpPr>
          <p:cNvPr id="6" name="Footer Placeholder 5">
            <a:extLst>
              <a:ext uri="{FF2B5EF4-FFF2-40B4-BE49-F238E27FC236}">
                <a16:creationId xmlns:a16="http://schemas.microsoft.com/office/drawing/2014/main" id="{172F03B5-50D6-4E0D-A834-6307CEDC8A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AD4F4-A347-47A6-8561-3FBA698E674F}"/>
              </a:ext>
            </a:extLst>
          </p:cNvPr>
          <p:cNvSpPr>
            <a:spLocks noGrp="1"/>
          </p:cNvSpPr>
          <p:nvPr>
            <p:ph type="sldNum" sz="quarter" idx="12"/>
          </p:nvPr>
        </p:nvSpPr>
        <p:spPr/>
        <p:txBody>
          <a:bodyPr/>
          <a:lstStyle/>
          <a:p>
            <a:fld id="{C9EDA0CB-3BE3-4864-A412-7074F3AA38F3}" type="slidenum">
              <a:rPr lang="en-US" smtClean="0"/>
              <a:t>‹#›</a:t>
            </a:fld>
            <a:endParaRPr lang="en-US"/>
          </a:p>
        </p:txBody>
      </p:sp>
    </p:spTree>
    <p:extLst>
      <p:ext uri="{BB962C8B-B14F-4D97-AF65-F5344CB8AC3E}">
        <p14:creationId xmlns:p14="http://schemas.microsoft.com/office/powerpoint/2010/main" val="3149321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C7066-35A6-4BB6-98A7-425E7F89B1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AEE5B2-CE3A-436A-B2C7-0807C1484B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778B88-401B-49F1-AD57-20032DCF0C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68D38D-F1A6-4F22-8849-8F7F78E34B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944FE0-EF4B-4136-95AB-730CE0030E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709A0D-F0D8-4D21-8F34-0518F1D5B76F}"/>
              </a:ext>
            </a:extLst>
          </p:cNvPr>
          <p:cNvSpPr>
            <a:spLocks noGrp="1"/>
          </p:cNvSpPr>
          <p:nvPr>
            <p:ph type="dt" sz="half" idx="10"/>
          </p:nvPr>
        </p:nvSpPr>
        <p:spPr/>
        <p:txBody>
          <a:bodyPr/>
          <a:lstStyle/>
          <a:p>
            <a:fld id="{7C04A52D-2F0A-4928-BFE5-09E8BEC5BDE9}" type="datetimeFigureOut">
              <a:rPr lang="en-US" smtClean="0"/>
              <a:t>7/18/2019</a:t>
            </a:fld>
            <a:endParaRPr lang="en-US"/>
          </a:p>
        </p:txBody>
      </p:sp>
      <p:sp>
        <p:nvSpPr>
          <p:cNvPr id="8" name="Footer Placeholder 7">
            <a:extLst>
              <a:ext uri="{FF2B5EF4-FFF2-40B4-BE49-F238E27FC236}">
                <a16:creationId xmlns:a16="http://schemas.microsoft.com/office/drawing/2014/main" id="{4F95FCF0-1901-4B99-8FCE-99EFFC7B3B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595B4D-68A6-47B3-B511-8D3A59AFDEF1}"/>
              </a:ext>
            </a:extLst>
          </p:cNvPr>
          <p:cNvSpPr>
            <a:spLocks noGrp="1"/>
          </p:cNvSpPr>
          <p:nvPr>
            <p:ph type="sldNum" sz="quarter" idx="12"/>
          </p:nvPr>
        </p:nvSpPr>
        <p:spPr/>
        <p:txBody>
          <a:bodyPr/>
          <a:lstStyle/>
          <a:p>
            <a:fld id="{C9EDA0CB-3BE3-4864-A412-7074F3AA38F3}" type="slidenum">
              <a:rPr lang="en-US" smtClean="0"/>
              <a:t>‹#›</a:t>
            </a:fld>
            <a:endParaRPr lang="en-US"/>
          </a:p>
        </p:txBody>
      </p:sp>
    </p:spTree>
    <p:extLst>
      <p:ext uri="{BB962C8B-B14F-4D97-AF65-F5344CB8AC3E}">
        <p14:creationId xmlns:p14="http://schemas.microsoft.com/office/powerpoint/2010/main" val="830567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9ED39-754E-4D2C-AE3E-211D363B71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209684-44C6-49BF-A5BB-747F02DC65D0}"/>
              </a:ext>
            </a:extLst>
          </p:cNvPr>
          <p:cNvSpPr>
            <a:spLocks noGrp="1"/>
          </p:cNvSpPr>
          <p:nvPr>
            <p:ph type="dt" sz="half" idx="10"/>
          </p:nvPr>
        </p:nvSpPr>
        <p:spPr/>
        <p:txBody>
          <a:bodyPr/>
          <a:lstStyle/>
          <a:p>
            <a:fld id="{7C04A52D-2F0A-4928-BFE5-09E8BEC5BDE9}" type="datetimeFigureOut">
              <a:rPr lang="en-US" smtClean="0"/>
              <a:t>7/18/2019</a:t>
            </a:fld>
            <a:endParaRPr lang="en-US"/>
          </a:p>
        </p:txBody>
      </p:sp>
      <p:sp>
        <p:nvSpPr>
          <p:cNvPr id="4" name="Footer Placeholder 3">
            <a:extLst>
              <a:ext uri="{FF2B5EF4-FFF2-40B4-BE49-F238E27FC236}">
                <a16:creationId xmlns:a16="http://schemas.microsoft.com/office/drawing/2014/main" id="{0612E1C7-BB47-40DA-9D4B-B47EC7379C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32E9B4-DA49-46EF-A44D-1990440BF7EB}"/>
              </a:ext>
            </a:extLst>
          </p:cNvPr>
          <p:cNvSpPr>
            <a:spLocks noGrp="1"/>
          </p:cNvSpPr>
          <p:nvPr>
            <p:ph type="sldNum" sz="quarter" idx="12"/>
          </p:nvPr>
        </p:nvSpPr>
        <p:spPr/>
        <p:txBody>
          <a:bodyPr/>
          <a:lstStyle/>
          <a:p>
            <a:fld id="{C9EDA0CB-3BE3-4864-A412-7074F3AA38F3}" type="slidenum">
              <a:rPr lang="en-US" smtClean="0"/>
              <a:t>‹#›</a:t>
            </a:fld>
            <a:endParaRPr lang="en-US"/>
          </a:p>
        </p:txBody>
      </p:sp>
    </p:spTree>
    <p:extLst>
      <p:ext uri="{BB962C8B-B14F-4D97-AF65-F5344CB8AC3E}">
        <p14:creationId xmlns:p14="http://schemas.microsoft.com/office/powerpoint/2010/main" val="3464434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FE14C-CEA8-4C41-B151-9C6579B4CCDE}"/>
              </a:ext>
            </a:extLst>
          </p:cNvPr>
          <p:cNvSpPr>
            <a:spLocks noGrp="1"/>
          </p:cNvSpPr>
          <p:nvPr>
            <p:ph type="dt" sz="half" idx="10"/>
          </p:nvPr>
        </p:nvSpPr>
        <p:spPr/>
        <p:txBody>
          <a:bodyPr/>
          <a:lstStyle/>
          <a:p>
            <a:fld id="{7C04A52D-2F0A-4928-BFE5-09E8BEC5BDE9}" type="datetimeFigureOut">
              <a:rPr lang="en-US" smtClean="0"/>
              <a:t>7/18/2019</a:t>
            </a:fld>
            <a:endParaRPr lang="en-US"/>
          </a:p>
        </p:txBody>
      </p:sp>
      <p:sp>
        <p:nvSpPr>
          <p:cNvPr id="3" name="Footer Placeholder 2">
            <a:extLst>
              <a:ext uri="{FF2B5EF4-FFF2-40B4-BE49-F238E27FC236}">
                <a16:creationId xmlns:a16="http://schemas.microsoft.com/office/drawing/2014/main" id="{D08116FF-DA98-411B-B699-703661C37F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A1AF6D-DB8D-4923-B31D-930C5FA5B274}"/>
              </a:ext>
            </a:extLst>
          </p:cNvPr>
          <p:cNvSpPr>
            <a:spLocks noGrp="1"/>
          </p:cNvSpPr>
          <p:nvPr>
            <p:ph type="sldNum" sz="quarter" idx="12"/>
          </p:nvPr>
        </p:nvSpPr>
        <p:spPr/>
        <p:txBody>
          <a:bodyPr/>
          <a:lstStyle/>
          <a:p>
            <a:fld id="{C9EDA0CB-3BE3-4864-A412-7074F3AA38F3}" type="slidenum">
              <a:rPr lang="en-US" smtClean="0"/>
              <a:t>‹#›</a:t>
            </a:fld>
            <a:endParaRPr lang="en-US"/>
          </a:p>
        </p:txBody>
      </p:sp>
    </p:spTree>
    <p:extLst>
      <p:ext uri="{BB962C8B-B14F-4D97-AF65-F5344CB8AC3E}">
        <p14:creationId xmlns:p14="http://schemas.microsoft.com/office/powerpoint/2010/main" val="3091299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ACCF-DB95-4A0A-AA98-20543CBB2C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28199F-4E6A-4419-97C4-E5EF2FC5C8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C8BA78-57C6-4DDD-9206-6CB08287D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C224DA-3A6B-46B0-B712-F7D63BB5CEE8}"/>
              </a:ext>
            </a:extLst>
          </p:cNvPr>
          <p:cNvSpPr>
            <a:spLocks noGrp="1"/>
          </p:cNvSpPr>
          <p:nvPr>
            <p:ph type="dt" sz="half" idx="10"/>
          </p:nvPr>
        </p:nvSpPr>
        <p:spPr/>
        <p:txBody>
          <a:bodyPr/>
          <a:lstStyle/>
          <a:p>
            <a:fld id="{7C04A52D-2F0A-4928-BFE5-09E8BEC5BDE9}" type="datetimeFigureOut">
              <a:rPr lang="en-US" smtClean="0"/>
              <a:t>7/18/2019</a:t>
            </a:fld>
            <a:endParaRPr lang="en-US"/>
          </a:p>
        </p:txBody>
      </p:sp>
      <p:sp>
        <p:nvSpPr>
          <p:cNvPr id="6" name="Footer Placeholder 5">
            <a:extLst>
              <a:ext uri="{FF2B5EF4-FFF2-40B4-BE49-F238E27FC236}">
                <a16:creationId xmlns:a16="http://schemas.microsoft.com/office/drawing/2014/main" id="{8C20CD2E-C6C0-46BC-9778-914C51704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E3AA58-6F71-49C7-B7F4-BA75A9BFB2CB}"/>
              </a:ext>
            </a:extLst>
          </p:cNvPr>
          <p:cNvSpPr>
            <a:spLocks noGrp="1"/>
          </p:cNvSpPr>
          <p:nvPr>
            <p:ph type="sldNum" sz="quarter" idx="12"/>
          </p:nvPr>
        </p:nvSpPr>
        <p:spPr/>
        <p:txBody>
          <a:bodyPr/>
          <a:lstStyle/>
          <a:p>
            <a:fld id="{C9EDA0CB-3BE3-4864-A412-7074F3AA38F3}" type="slidenum">
              <a:rPr lang="en-US" smtClean="0"/>
              <a:t>‹#›</a:t>
            </a:fld>
            <a:endParaRPr lang="en-US"/>
          </a:p>
        </p:txBody>
      </p:sp>
    </p:spTree>
    <p:extLst>
      <p:ext uri="{BB962C8B-B14F-4D97-AF65-F5344CB8AC3E}">
        <p14:creationId xmlns:p14="http://schemas.microsoft.com/office/powerpoint/2010/main" val="2107129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660D0-AB84-4EAA-9783-0E0FC0471B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8C54EF-68D2-4264-873B-D6CAB3742D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B398C7-310E-4A5D-A4D0-AD480623E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729346-2D9F-4463-8AE0-5CDB9EF7758E}"/>
              </a:ext>
            </a:extLst>
          </p:cNvPr>
          <p:cNvSpPr>
            <a:spLocks noGrp="1"/>
          </p:cNvSpPr>
          <p:nvPr>
            <p:ph type="dt" sz="half" idx="10"/>
          </p:nvPr>
        </p:nvSpPr>
        <p:spPr/>
        <p:txBody>
          <a:bodyPr/>
          <a:lstStyle/>
          <a:p>
            <a:fld id="{7C04A52D-2F0A-4928-BFE5-09E8BEC5BDE9}" type="datetimeFigureOut">
              <a:rPr lang="en-US" smtClean="0"/>
              <a:t>7/18/2019</a:t>
            </a:fld>
            <a:endParaRPr lang="en-US"/>
          </a:p>
        </p:txBody>
      </p:sp>
      <p:sp>
        <p:nvSpPr>
          <p:cNvPr id="6" name="Footer Placeholder 5">
            <a:extLst>
              <a:ext uri="{FF2B5EF4-FFF2-40B4-BE49-F238E27FC236}">
                <a16:creationId xmlns:a16="http://schemas.microsoft.com/office/drawing/2014/main" id="{5E9E79A9-69F5-4974-97B1-ED7562FF59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B89503-D75B-4FB3-B36C-C0D7F43D572B}"/>
              </a:ext>
            </a:extLst>
          </p:cNvPr>
          <p:cNvSpPr>
            <a:spLocks noGrp="1"/>
          </p:cNvSpPr>
          <p:nvPr>
            <p:ph type="sldNum" sz="quarter" idx="12"/>
          </p:nvPr>
        </p:nvSpPr>
        <p:spPr/>
        <p:txBody>
          <a:bodyPr/>
          <a:lstStyle/>
          <a:p>
            <a:fld id="{C9EDA0CB-3BE3-4864-A412-7074F3AA38F3}" type="slidenum">
              <a:rPr lang="en-US" smtClean="0"/>
              <a:t>‹#›</a:t>
            </a:fld>
            <a:endParaRPr lang="en-US"/>
          </a:p>
        </p:txBody>
      </p:sp>
    </p:spTree>
    <p:extLst>
      <p:ext uri="{BB962C8B-B14F-4D97-AF65-F5344CB8AC3E}">
        <p14:creationId xmlns:p14="http://schemas.microsoft.com/office/powerpoint/2010/main" val="4124491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7DB6C9-64DD-4B0F-A63E-773F32DFD6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5D17A1-6B61-45F7-9D97-2A3D58A0E0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FB6F6-6B10-4C7A-BB3B-F89571942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04A52D-2F0A-4928-BFE5-09E8BEC5BDE9}" type="datetimeFigureOut">
              <a:rPr lang="en-US" smtClean="0"/>
              <a:t>7/18/2019</a:t>
            </a:fld>
            <a:endParaRPr lang="en-US"/>
          </a:p>
        </p:txBody>
      </p:sp>
      <p:sp>
        <p:nvSpPr>
          <p:cNvPr id="5" name="Footer Placeholder 4">
            <a:extLst>
              <a:ext uri="{FF2B5EF4-FFF2-40B4-BE49-F238E27FC236}">
                <a16:creationId xmlns:a16="http://schemas.microsoft.com/office/drawing/2014/main" id="{5D8BA4A8-B4C6-4265-8017-2EC130B0AA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F17BAE-9BFE-4369-B548-EA333BD0AD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EDA0CB-3BE3-4864-A412-7074F3AA38F3}" type="slidenum">
              <a:rPr lang="en-US" smtClean="0"/>
              <a:t>‹#›</a:t>
            </a:fld>
            <a:endParaRPr lang="en-US"/>
          </a:p>
        </p:txBody>
      </p:sp>
    </p:spTree>
    <p:extLst>
      <p:ext uri="{BB962C8B-B14F-4D97-AF65-F5344CB8AC3E}">
        <p14:creationId xmlns:p14="http://schemas.microsoft.com/office/powerpoint/2010/main" val="3133548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F09B1-A24D-43FC-9DC2-4E7DC65007C5}"/>
              </a:ext>
            </a:extLst>
          </p:cNvPr>
          <p:cNvSpPr>
            <a:spLocks noGrp="1"/>
          </p:cNvSpPr>
          <p:nvPr>
            <p:ph type="title"/>
          </p:nvPr>
        </p:nvSpPr>
        <p:spPr/>
        <p:txBody>
          <a:bodyPr/>
          <a:lstStyle/>
          <a:p>
            <a:r>
              <a:rPr lang="en-US" dirty="0"/>
              <a:t>Minor, Major, or Critical?</a:t>
            </a:r>
          </a:p>
        </p:txBody>
      </p:sp>
      <p:sp>
        <p:nvSpPr>
          <p:cNvPr id="3" name="Content Placeholder 2">
            <a:extLst>
              <a:ext uri="{FF2B5EF4-FFF2-40B4-BE49-F238E27FC236}">
                <a16:creationId xmlns:a16="http://schemas.microsoft.com/office/drawing/2014/main" id="{89555FF2-868A-426B-AF0F-0DF6907B5FBB}"/>
              </a:ext>
            </a:extLst>
          </p:cNvPr>
          <p:cNvSpPr>
            <a:spLocks noGrp="1"/>
          </p:cNvSpPr>
          <p:nvPr>
            <p:ph idx="1"/>
          </p:nvPr>
        </p:nvSpPr>
        <p:spPr/>
        <p:txBody>
          <a:bodyPr/>
          <a:lstStyle/>
          <a:p>
            <a:r>
              <a:rPr lang="en-US" dirty="0"/>
              <a:t>The City’s Stormwater Program (MS4) uses these terms to categorize stormwater problems on construction sites</a:t>
            </a:r>
          </a:p>
          <a:p>
            <a:pPr marL="0" indent="0">
              <a:buNone/>
            </a:pPr>
            <a:endParaRPr lang="en-US" dirty="0"/>
          </a:p>
          <a:p>
            <a:pPr marL="0" indent="0">
              <a:buNone/>
            </a:pPr>
            <a:r>
              <a:rPr lang="en-US" dirty="0"/>
              <a:t>Why?</a:t>
            </a:r>
          </a:p>
          <a:p>
            <a:r>
              <a:rPr lang="en-US" dirty="0"/>
              <a:t>To assign a timeframe for correction</a:t>
            </a:r>
          </a:p>
          <a:p>
            <a:r>
              <a:rPr lang="en-US" dirty="0"/>
              <a:t>To track problems, and get a sense for what’s going on at construction sites</a:t>
            </a:r>
          </a:p>
        </p:txBody>
      </p:sp>
    </p:spTree>
    <p:extLst>
      <p:ext uri="{BB962C8B-B14F-4D97-AF65-F5344CB8AC3E}">
        <p14:creationId xmlns:p14="http://schemas.microsoft.com/office/powerpoint/2010/main" val="2544501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115B1-9C10-4870-AB24-089CBC82BDFF}"/>
              </a:ext>
            </a:extLst>
          </p:cNvPr>
          <p:cNvSpPr>
            <a:spLocks noGrp="1"/>
          </p:cNvSpPr>
          <p:nvPr>
            <p:ph type="title"/>
          </p:nvPr>
        </p:nvSpPr>
        <p:spPr/>
        <p:txBody>
          <a:bodyPr/>
          <a:lstStyle/>
          <a:p>
            <a:r>
              <a:rPr lang="en-US" dirty="0"/>
              <a:t>Can a note help me here?</a:t>
            </a:r>
          </a:p>
        </p:txBody>
      </p:sp>
      <p:sp>
        <p:nvSpPr>
          <p:cNvPr id="3" name="Content Placeholder 2">
            <a:extLst>
              <a:ext uri="{FF2B5EF4-FFF2-40B4-BE49-F238E27FC236}">
                <a16:creationId xmlns:a16="http://schemas.microsoft.com/office/drawing/2014/main" id="{765368D8-FF35-47ED-A0A9-33033E5F0B05}"/>
              </a:ext>
            </a:extLst>
          </p:cNvPr>
          <p:cNvSpPr>
            <a:spLocks noGrp="1"/>
          </p:cNvSpPr>
          <p:nvPr>
            <p:ph idx="1"/>
          </p:nvPr>
        </p:nvSpPr>
        <p:spPr>
          <a:xfrm>
            <a:off x="838200" y="1825625"/>
            <a:ext cx="10515600" cy="4667250"/>
          </a:xfrm>
        </p:spPr>
        <p:txBody>
          <a:bodyPr>
            <a:normAutofit fontScale="92500" lnSpcReduction="10000"/>
          </a:bodyPr>
          <a:lstStyle/>
          <a:p>
            <a:pPr marL="0" lvl="0" indent="0">
              <a:buNone/>
            </a:pPr>
            <a:r>
              <a:rPr lang="en-US" dirty="0"/>
              <a:t>Inlet Protection Notes</a:t>
            </a:r>
          </a:p>
          <a:p>
            <a:pPr marL="0" lvl="0" indent="0">
              <a:buNone/>
            </a:pPr>
            <a:endParaRPr lang="en-US" dirty="0"/>
          </a:p>
          <a:p>
            <a:pPr marL="0" lvl="0" indent="0">
              <a:buNone/>
            </a:pPr>
            <a:r>
              <a:rPr lang="en-US" dirty="0"/>
              <a:t>Discharge Response Notes</a:t>
            </a:r>
          </a:p>
          <a:p>
            <a:pPr lvl="0"/>
            <a:r>
              <a:rPr lang="en-US" dirty="0"/>
              <a:t>Use dry cleanup methods where possible.</a:t>
            </a:r>
          </a:p>
          <a:p>
            <a:r>
              <a:rPr lang="en-US" dirty="0"/>
              <a:t>In the event that non-hazardous materials are discharged to the MS4, the contractor or ESCP Coordinator shall notify the (City Department of Facilities Maintenance and the Department of Health) by telephone no later than the next business day. A written report describing the pollutants the were discharged, the reasons for the discharge, and the measures that have been taken or will be taken to prevent a reoccurrence of the discharge shall be submitted to the (director) no less than 3 days after notification by phone.</a:t>
            </a:r>
          </a:p>
        </p:txBody>
      </p:sp>
    </p:spTree>
    <p:extLst>
      <p:ext uri="{BB962C8B-B14F-4D97-AF65-F5344CB8AC3E}">
        <p14:creationId xmlns:p14="http://schemas.microsoft.com/office/powerpoint/2010/main" val="1948933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B5011-B606-44DA-9051-E9C187E534EF}"/>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828899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B5011-B606-44DA-9051-E9C187E534EF}"/>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pic>
        <p:nvPicPr>
          <p:cNvPr id="2" name="Picture 1">
            <a:extLst>
              <a:ext uri="{FF2B5EF4-FFF2-40B4-BE49-F238E27FC236}">
                <a16:creationId xmlns:a16="http://schemas.microsoft.com/office/drawing/2014/main" id="{6EFE0B42-7005-4958-8051-95C6060F50AD}"/>
              </a:ext>
            </a:extLst>
          </p:cNvPr>
          <p:cNvPicPr>
            <a:picLocks noChangeAspect="1"/>
          </p:cNvPicPr>
          <p:nvPr/>
        </p:nvPicPr>
        <p:blipFill>
          <a:blip r:embed="rId5"/>
          <a:stretch>
            <a:fillRect/>
          </a:stretch>
        </p:blipFill>
        <p:spPr>
          <a:xfrm>
            <a:off x="5849216" y="1234440"/>
            <a:ext cx="5704609" cy="4937760"/>
          </a:xfrm>
          <a:prstGeom prst="rect">
            <a:avLst/>
          </a:prstGeom>
        </p:spPr>
      </p:pic>
    </p:spTree>
    <p:extLst>
      <p:ext uri="{BB962C8B-B14F-4D97-AF65-F5344CB8AC3E}">
        <p14:creationId xmlns:p14="http://schemas.microsoft.com/office/powerpoint/2010/main" val="3774379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12764-C1CB-4B06-B1AA-B2C06333DF59}"/>
              </a:ext>
            </a:extLst>
          </p:cNvPr>
          <p:cNvSpPr>
            <a:spLocks noGrp="1"/>
          </p:cNvSpPr>
          <p:nvPr>
            <p:ph type="title"/>
          </p:nvPr>
        </p:nvSpPr>
        <p:spPr>
          <a:xfrm>
            <a:off x="241340" y="14635"/>
            <a:ext cx="7110663" cy="1325563"/>
          </a:xfrm>
        </p:spPr>
        <p:txBody>
          <a:bodyPr/>
          <a:lstStyle/>
          <a:p>
            <a:r>
              <a:rPr lang="en-US" dirty="0"/>
              <a:t>How could we fix it?</a:t>
            </a:r>
          </a:p>
        </p:txBody>
      </p:sp>
      <p:pic>
        <p:nvPicPr>
          <p:cNvPr id="8" name="Picture 7">
            <a:extLst>
              <a:ext uri="{FF2B5EF4-FFF2-40B4-BE49-F238E27FC236}">
                <a16:creationId xmlns:a16="http://schemas.microsoft.com/office/drawing/2014/main" id="{0A0A34B7-1FD6-4AC2-8772-76C21354F783}"/>
              </a:ext>
            </a:extLst>
          </p:cNvPr>
          <p:cNvPicPr>
            <a:picLocks noChangeAspect="1" noChangeArrowheads="1"/>
          </p:cNvPicPr>
          <p:nvPr/>
        </p:nvPicPr>
        <p:blipFill>
          <a:blip r:embed="rId2" cstate="print"/>
          <a:srcRect/>
          <a:stretch>
            <a:fillRect/>
          </a:stretch>
        </p:blipFill>
        <p:spPr bwMode="auto">
          <a:xfrm>
            <a:off x="6209009" y="413319"/>
            <a:ext cx="5733798" cy="4303959"/>
          </a:xfrm>
          <a:prstGeom prst="rect">
            <a:avLst/>
          </a:prstGeom>
          <a:noFill/>
          <a:ln w="28575">
            <a:solidFill>
              <a:schemeClr val="accent3">
                <a:lumMod val="75000"/>
              </a:schemeClr>
            </a:solidFill>
            <a:miter lim="800000"/>
            <a:headEnd/>
            <a:tailEnd/>
          </a:ln>
          <a:effectLst/>
        </p:spPr>
      </p:pic>
      <p:pic>
        <p:nvPicPr>
          <p:cNvPr id="11" name="Picture 10">
            <a:extLst>
              <a:ext uri="{FF2B5EF4-FFF2-40B4-BE49-F238E27FC236}">
                <a16:creationId xmlns:a16="http://schemas.microsoft.com/office/drawing/2014/main" id="{97007F3A-FF75-4CF8-AA6C-AFE6F26E3171}"/>
              </a:ext>
            </a:extLst>
          </p:cNvPr>
          <p:cNvPicPr>
            <a:picLocks noChangeAspect="1" noChangeArrowheads="1"/>
          </p:cNvPicPr>
          <p:nvPr/>
        </p:nvPicPr>
        <p:blipFill>
          <a:blip r:embed="rId3" cstate="print"/>
          <a:srcRect/>
          <a:stretch>
            <a:fillRect/>
          </a:stretch>
        </p:blipFill>
        <p:spPr bwMode="auto">
          <a:xfrm>
            <a:off x="405604" y="2701589"/>
            <a:ext cx="5405535" cy="4057553"/>
          </a:xfrm>
          <a:prstGeom prst="rect">
            <a:avLst/>
          </a:prstGeom>
          <a:noFill/>
          <a:ln w="28575">
            <a:solidFill>
              <a:schemeClr val="accent3">
                <a:lumMod val="75000"/>
              </a:schemeClr>
            </a:solidFill>
            <a:miter lim="800000"/>
            <a:headEnd/>
            <a:tailEnd/>
          </a:ln>
          <a:effectLst/>
        </p:spPr>
      </p:pic>
      <p:sp>
        <p:nvSpPr>
          <p:cNvPr id="12" name="TextBox 11">
            <a:extLst>
              <a:ext uri="{FF2B5EF4-FFF2-40B4-BE49-F238E27FC236}">
                <a16:creationId xmlns:a16="http://schemas.microsoft.com/office/drawing/2014/main" id="{66C5C47C-F427-4125-8E40-EA0DA9C76AD5}"/>
              </a:ext>
            </a:extLst>
          </p:cNvPr>
          <p:cNvSpPr txBox="1"/>
          <p:nvPr/>
        </p:nvSpPr>
        <p:spPr>
          <a:xfrm>
            <a:off x="241340" y="1076995"/>
            <a:ext cx="6147428"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Consider site conditions</a:t>
            </a:r>
          </a:p>
          <a:p>
            <a:pPr marL="342900" indent="-342900">
              <a:buFont typeface="Arial" panose="020B0604020202020204" pitchFamily="34" charset="0"/>
              <a:buChar char="•"/>
            </a:pPr>
            <a:r>
              <a:rPr lang="en-US" sz="2400" dirty="0"/>
              <a:t>Prevent bare soil by preserving the existing pavement </a:t>
            </a:r>
          </a:p>
          <a:p>
            <a:pPr marL="342900" indent="-342900">
              <a:buFont typeface="Arial" panose="020B0604020202020204" pitchFamily="34" charset="0"/>
              <a:buChar char="•"/>
            </a:pPr>
            <a:r>
              <a:rPr lang="en-US" sz="2400" dirty="0"/>
              <a:t>Lay down RAP to create temporary roads</a:t>
            </a:r>
          </a:p>
        </p:txBody>
      </p:sp>
    </p:spTree>
    <p:extLst>
      <p:ext uri="{BB962C8B-B14F-4D97-AF65-F5344CB8AC3E}">
        <p14:creationId xmlns:p14="http://schemas.microsoft.com/office/powerpoint/2010/main" val="3786231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12764-C1CB-4B06-B1AA-B2C06333DF59}"/>
              </a:ext>
            </a:extLst>
          </p:cNvPr>
          <p:cNvSpPr>
            <a:spLocks noGrp="1"/>
          </p:cNvSpPr>
          <p:nvPr>
            <p:ph type="title"/>
          </p:nvPr>
        </p:nvSpPr>
        <p:spPr>
          <a:xfrm>
            <a:off x="241340" y="14635"/>
            <a:ext cx="7110663" cy="1325563"/>
          </a:xfrm>
        </p:spPr>
        <p:txBody>
          <a:bodyPr/>
          <a:lstStyle/>
          <a:p>
            <a:r>
              <a:rPr lang="en-US" dirty="0"/>
              <a:t>How could we fix it?</a:t>
            </a:r>
          </a:p>
        </p:txBody>
      </p:sp>
      <p:pic>
        <p:nvPicPr>
          <p:cNvPr id="7" name="Picture 6">
            <a:extLst>
              <a:ext uri="{FF2B5EF4-FFF2-40B4-BE49-F238E27FC236}">
                <a16:creationId xmlns:a16="http://schemas.microsoft.com/office/drawing/2014/main" id="{0AB46BBC-C2DA-4F11-B44E-E773A94A7E8F}"/>
              </a:ext>
            </a:extLst>
          </p:cNvPr>
          <p:cNvPicPr>
            <a:picLocks noChangeAspect="1"/>
          </p:cNvPicPr>
          <p:nvPr/>
        </p:nvPicPr>
        <p:blipFill>
          <a:blip r:embed="rId3"/>
          <a:stretch>
            <a:fillRect/>
          </a:stretch>
        </p:blipFill>
        <p:spPr>
          <a:xfrm>
            <a:off x="465357" y="3011544"/>
            <a:ext cx="5397853" cy="3226886"/>
          </a:xfrm>
          <a:prstGeom prst="rect">
            <a:avLst/>
          </a:prstGeom>
          <a:ln w="28575">
            <a:solidFill>
              <a:schemeClr val="accent3">
                <a:lumMod val="75000"/>
              </a:schemeClr>
            </a:solidFill>
          </a:ln>
        </p:spPr>
      </p:pic>
      <p:sp>
        <p:nvSpPr>
          <p:cNvPr id="12" name="TextBox 11">
            <a:extLst>
              <a:ext uri="{FF2B5EF4-FFF2-40B4-BE49-F238E27FC236}">
                <a16:creationId xmlns:a16="http://schemas.microsoft.com/office/drawing/2014/main" id="{66C5C47C-F427-4125-8E40-EA0DA9C76AD5}"/>
              </a:ext>
            </a:extLst>
          </p:cNvPr>
          <p:cNvSpPr txBox="1"/>
          <p:nvPr/>
        </p:nvSpPr>
        <p:spPr>
          <a:xfrm>
            <a:off x="241340" y="1076995"/>
            <a:ext cx="6147428"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Consider site conditions</a:t>
            </a:r>
          </a:p>
          <a:p>
            <a:pPr marL="342900" indent="-342900">
              <a:buFont typeface="Arial" panose="020B0604020202020204" pitchFamily="34" charset="0"/>
              <a:buChar char="•"/>
            </a:pPr>
            <a:r>
              <a:rPr lang="en-US" sz="2400" dirty="0"/>
              <a:t>Prevent bare soil by preserving the existing pavement </a:t>
            </a:r>
          </a:p>
          <a:p>
            <a:pPr marL="342900" indent="-342900">
              <a:buFont typeface="Arial" panose="020B0604020202020204" pitchFamily="34" charset="0"/>
              <a:buChar char="•"/>
            </a:pPr>
            <a:r>
              <a:rPr lang="en-US" sz="2400" dirty="0"/>
              <a:t>Lay down RAP to create temporary roads</a:t>
            </a:r>
          </a:p>
        </p:txBody>
      </p:sp>
      <p:pic>
        <p:nvPicPr>
          <p:cNvPr id="4" name="Picture 3">
            <a:extLst>
              <a:ext uri="{FF2B5EF4-FFF2-40B4-BE49-F238E27FC236}">
                <a16:creationId xmlns:a16="http://schemas.microsoft.com/office/drawing/2014/main" id="{1DE3885E-58C0-4258-9287-D89AA9997F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802" y="1922803"/>
            <a:ext cx="5854857" cy="4391143"/>
          </a:xfrm>
          <a:prstGeom prst="rect">
            <a:avLst/>
          </a:prstGeom>
        </p:spPr>
      </p:pic>
      <p:grpSp>
        <p:nvGrpSpPr>
          <p:cNvPr id="5" name="Group 4">
            <a:extLst>
              <a:ext uri="{FF2B5EF4-FFF2-40B4-BE49-F238E27FC236}">
                <a16:creationId xmlns:a16="http://schemas.microsoft.com/office/drawing/2014/main" id="{3742676F-6E8C-4CDB-932F-5E6C021C5E00}"/>
              </a:ext>
            </a:extLst>
          </p:cNvPr>
          <p:cNvGrpSpPr/>
          <p:nvPr/>
        </p:nvGrpSpPr>
        <p:grpSpPr>
          <a:xfrm>
            <a:off x="6621361" y="14635"/>
            <a:ext cx="5413520" cy="2499965"/>
            <a:chOff x="6621361" y="14635"/>
            <a:chExt cx="5413520" cy="2499965"/>
          </a:xfrm>
        </p:grpSpPr>
        <p:sp>
          <p:nvSpPr>
            <p:cNvPr id="3" name="Thought Bubble: Cloud 2">
              <a:extLst>
                <a:ext uri="{FF2B5EF4-FFF2-40B4-BE49-F238E27FC236}">
                  <a16:creationId xmlns:a16="http://schemas.microsoft.com/office/drawing/2014/main" id="{A6AFE704-4162-48A2-AD3C-2A88B4841B58}"/>
                </a:ext>
              </a:extLst>
            </p:cNvPr>
            <p:cNvSpPr/>
            <p:nvPr/>
          </p:nvSpPr>
          <p:spPr>
            <a:xfrm>
              <a:off x="6621361" y="14635"/>
              <a:ext cx="5413520" cy="2499965"/>
            </a:xfrm>
            <a:prstGeom prst="cloudCallout">
              <a:avLst>
                <a:gd name="adj1" fmla="val -9730"/>
                <a:gd name="adj2" fmla="val 76530"/>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F8821C6-ACE1-4F2B-8784-6B866E7BEB0F}"/>
                </a:ext>
              </a:extLst>
            </p:cNvPr>
            <p:cNvSpPr txBox="1"/>
            <p:nvPr/>
          </p:nvSpPr>
          <p:spPr>
            <a:xfrm>
              <a:off x="7352003" y="399670"/>
              <a:ext cx="4350713" cy="1815882"/>
            </a:xfrm>
            <a:prstGeom prst="rect">
              <a:avLst/>
            </a:prstGeom>
            <a:noFill/>
          </p:spPr>
          <p:txBody>
            <a:bodyPr wrap="square" rtlCol="0">
              <a:spAutoFit/>
            </a:bodyPr>
            <a:lstStyle/>
            <a:p>
              <a:r>
                <a:rPr lang="en-US" sz="1600" dirty="0">
                  <a:solidFill>
                    <a:schemeClr val="accent1">
                      <a:lumMod val="75000"/>
                    </a:schemeClr>
                  </a:solidFill>
                </a:rPr>
                <a:t>Side Note: DOH’s construction general permit says: The department recognizes that some fine grains may remain visible on the surfaces of off-site streets, other paved areas, and sidewalks even after the implementation of sediment removal practices. Such “staining” is not a   </a:t>
              </a:r>
            </a:p>
            <a:p>
              <a:r>
                <a:rPr lang="en-US" sz="1600" dirty="0">
                  <a:solidFill>
                    <a:schemeClr val="accent1">
                      <a:lumMod val="75000"/>
                    </a:schemeClr>
                  </a:solidFill>
                </a:rPr>
                <a:t>    violation of this section.</a:t>
              </a:r>
            </a:p>
          </p:txBody>
        </p:sp>
      </p:grpSp>
    </p:spTree>
    <p:extLst>
      <p:ext uri="{BB962C8B-B14F-4D97-AF65-F5344CB8AC3E}">
        <p14:creationId xmlns:p14="http://schemas.microsoft.com/office/powerpoint/2010/main" val="2766415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115B1-9C10-4870-AB24-089CBC82BDFF}"/>
              </a:ext>
            </a:extLst>
          </p:cNvPr>
          <p:cNvSpPr>
            <a:spLocks noGrp="1"/>
          </p:cNvSpPr>
          <p:nvPr>
            <p:ph type="title"/>
          </p:nvPr>
        </p:nvSpPr>
        <p:spPr/>
        <p:txBody>
          <a:bodyPr/>
          <a:lstStyle/>
          <a:p>
            <a:r>
              <a:rPr lang="en-US" dirty="0"/>
              <a:t>Can a note help me here?</a:t>
            </a:r>
          </a:p>
        </p:txBody>
      </p:sp>
      <p:sp>
        <p:nvSpPr>
          <p:cNvPr id="3" name="Content Placeholder 2">
            <a:extLst>
              <a:ext uri="{FF2B5EF4-FFF2-40B4-BE49-F238E27FC236}">
                <a16:creationId xmlns:a16="http://schemas.microsoft.com/office/drawing/2014/main" id="{11BB3DFD-A24D-4B8D-ABEE-F16949C34632}"/>
              </a:ext>
            </a:extLst>
          </p:cNvPr>
          <p:cNvSpPr>
            <a:spLocks noGrp="1"/>
          </p:cNvSpPr>
          <p:nvPr>
            <p:ph idx="1"/>
          </p:nvPr>
        </p:nvSpPr>
        <p:spPr/>
        <p:txBody>
          <a:bodyPr>
            <a:normAutofit fontScale="92500" lnSpcReduction="20000"/>
          </a:bodyPr>
          <a:lstStyle/>
          <a:p>
            <a:pPr lvl="0"/>
            <a:r>
              <a:rPr lang="en-US" dirty="0"/>
              <a:t>Restrict vehicle traffic to properly designated areas and remove sediment from vehicle tires prior to exiting the project site.</a:t>
            </a:r>
          </a:p>
          <a:p>
            <a:pPr lvl="0"/>
            <a:r>
              <a:rPr lang="en-US" dirty="0"/>
              <a:t>All sediments that are tracked or discharged off-site must be swept or vacuumed at the end of the day. Sediments must not be washed into storm drains or surface waters.</a:t>
            </a:r>
          </a:p>
          <a:p>
            <a:pPr lvl="0"/>
            <a:r>
              <a:rPr lang="en-US" dirty="0"/>
              <a:t>Install and maintain stabilized construction entrance to minimize tracking of dirt and mud onto roadways. See BMP Manual or construction plans for requirements on size of rock and minimum dimensions. Install and maintain wheel wash, as required. Restrict traffic to stabilized construction areas only. Clean dirt, mud, or other material tracked onto the road, sidewalk, or other paved area by the end of the same day in which the track-out occurs. Modify stabilized construction entrances to prevent dirt or mud from being tracked onto road. Stabilize entire access roads, if necessary.</a:t>
            </a:r>
          </a:p>
        </p:txBody>
      </p:sp>
    </p:spTree>
    <p:extLst>
      <p:ext uri="{BB962C8B-B14F-4D97-AF65-F5344CB8AC3E}">
        <p14:creationId xmlns:p14="http://schemas.microsoft.com/office/powerpoint/2010/main" val="3498223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1E337B-E3A3-476C-B246-4EF179D9208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2644395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1E337B-E3A3-476C-B246-4EF179D9208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pic>
        <p:nvPicPr>
          <p:cNvPr id="2" name="Picture 1">
            <a:extLst>
              <a:ext uri="{FF2B5EF4-FFF2-40B4-BE49-F238E27FC236}">
                <a16:creationId xmlns:a16="http://schemas.microsoft.com/office/drawing/2014/main" id="{A3D01F5E-9E1E-4470-A432-7F15C753E47F}"/>
              </a:ext>
            </a:extLst>
          </p:cNvPr>
          <p:cNvPicPr>
            <a:picLocks noChangeAspect="1"/>
          </p:cNvPicPr>
          <p:nvPr/>
        </p:nvPicPr>
        <p:blipFill>
          <a:blip r:embed="rId5"/>
          <a:stretch>
            <a:fillRect/>
          </a:stretch>
        </p:blipFill>
        <p:spPr>
          <a:xfrm>
            <a:off x="5743575" y="1276350"/>
            <a:ext cx="5886599" cy="4972050"/>
          </a:xfrm>
          <a:prstGeom prst="rect">
            <a:avLst/>
          </a:prstGeom>
        </p:spPr>
      </p:pic>
    </p:spTree>
    <p:extLst>
      <p:ext uri="{BB962C8B-B14F-4D97-AF65-F5344CB8AC3E}">
        <p14:creationId xmlns:p14="http://schemas.microsoft.com/office/powerpoint/2010/main" val="564884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12764-C1CB-4B06-B1AA-B2C06333DF59}"/>
              </a:ext>
            </a:extLst>
          </p:cNvPr>
          <p:cNvSpPr>
            <a:spLocks noGrp="1"/>
          </p:cNvSpPr>
          <p:nvPr>
            <p:ph type="title"/>
          </p:nvPr>
        </p:nvSpPr>
        <p:spPr>
          <a:xfrm>
            <a:off x="241340" y="14635"/>
            <a:ext cx="7110663" cy="1325563"/>
          </a:xfrm>
        </p:spPr>
        <p:txBody>
          <a:bodyPr/>
          <a:lstStyle/>
          <a:p>
            <a:r>
              <a:rPr lang="en-US" dirty="0"/>
              <a:t>How could we fix it?</a:t>
            </a:r>
          </a:p>
        </p:txBody>
      </p:sp>
      <p:sp>
        <p:nvSpPr>
          <p:cNvPr id="12" name="TextBox 11">
            <a:extLst>
              <a:ext uri="{FF2B5EF4-FFF2-40B4-BE49-F238E27FC236}">
                <a16:creationId xmlns:a16="http://schemas.microsoft.com/office/drawing/2014/main" id="{66C5C47C-F427-4125-8E40-EA0DA9C76AD5}"/>
              </a:ext>
            </a:extLst>
          </p:cNvPr>
          <p:cNvSpPr txBox="1"/>
          <p:nvPr/>
        </p:nvSpPr>
        <p:spPr>
          <a:xfrm>
            <a:off x="241340" y="1076995"/>
            <a:ext cx="6147428"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Good housekeeping requires some planning but can prevent time-consuming clean up!</a:t>
            </a:r>
          </a:p>
        </p:txBody>
      </p:sp>
      <p:pic>
        <p:nvPicPr>
          <p:cNvPr id="9" name="Picture 8">
            <a:extLst>
              <a:ext uri="{FF2B5EF4-FFF2-40B4-BE49-F238E27FC236}">
                <a16:creationId xmlns:a16="http://schemas.microsoft.com/office/drawing/2014/main" id="{79949767-4AF5-49B1-8D9F-DB532B9F2959}"/>
              </a:ext>
            </a:extLst>
          </p:cNvPr>
          <p:cNvPicPr>
            <a:picLocks noChangeAspect="1"/>
          </p:cNvPicPr>
          <p:nvPr/>
        </p:nvPicPr>
        <p:blipFill rotWithShape="1">
          <a:blip r:embed="rId2" cstate="print"/>
          <a:srcRect l="5461" t="18077" r="7430"/>
          <a:stretch/>
        </p:blipFill>
        <p:spPr bwMode="auto">
          <a:xfrm>
            <a:off x="6388452" y="1529697"/>
            <a:ext cx="5663102" cy="5211857"/>
          </a:xfrm>
          <a:prstGeom prst="rect">
            <a:avLst/>
          </a:prstGeom>
          <a:noFill/>
          <a:ln w="28575">
            <a:solidFill>
              <a:schemeClr val="accent3">
                <a:lumMod val="75000"/>
              </a:schemeClr>
            </a:solidFill>
            <a:miter lim="800000"/>
            <a:headEnd/>
            <a:tailEnd/>
          </a:ln>
        </p:spPr>
      </p:pic>
      <p:pic>
        <p:nvPicPr>
          <p:cNvPr id="10" name="Picture 9">
            <a:extLst>
              <a:ext uri="{FF2B5EF4-FFF2-40B4-BE49-F238E27FC236}">
                <a16:creationId xmlns:a16="http://schemas.microsoft.com/office/drawing/2014/main" id="{9A9FBFBC-6A44-4473-8105-18CE0B885A5B}"/>
              </a:ext>
            </a:extLst>
          </p:cNvPr>
          <p:cNvPicPr>
            <a:picLocks noChangeAspect="1"/>
          </p:cNvPicPr>
          <p:nvPr/>
        </p:nvPicPr>
        <p:blipFill rotWithShape="1">
          <a:blip r:embed="rId3"/>
          <a:srcRect l="5551" t="3816" r="5043" b="7389"/>
          <a:stretch/>
        </p:blipFill>
        <p:spPr>
          <a:xfrm>
            <a:off x="688668" y="2238998"/>
            <a:ext cx="4255785" cy="4255785"/>
          </a:xfrm>
          <a:prstGeom prst="rect">
            <a:avLst/>
          </a:prstGeom>
          <a:ln w="28575">
            <a:solidFill>
              <a:schemeClr val="accent3">
                <a:lumMod val="75000"/>
              </a:schemeClr>
            </a:solidFill>
          </a:ln>
        </p:spPr>
      </p:pic>
    </p:spTree>
    <p:extLst>
      <p:ext uri="{BB962C8B-B14F-4D97-AF65-F5344CB8AC3E}">
        <p14:creationId xmlns:p14="http://schemas.microsoft.com/office/powerpoint/2010/main" val="1437356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12764-C1CB-4B06-B1AA-B2C06333DF59}"/>
              </a:ext>
            </a:extLst>
          </p:cNvPr>
          <p:cNvSpPr>
            <a:spLocks noGrp="1"/>
          </p:cNvSpPr>
          <p:nvPr>
            <p:ph type="title"/>
          </p:nvPr>
        </p:nvSpPr>
        <p:spPr>
          <a:xfrm>
            <a:off x="241340" y="14635"/>
            <a:ext cx="7110663" cy="1325563"/>
          </a:xfrm>
        </p:spPr>
        <p:txBody>
          <a:bodyPr/>
          <a:lstStyle/>
          <a:p>
            <a:r>
              <a:rPr lang="en-US" dirty="0"/>
              <a:t>How could we fix it?</a:t>
            </a:r>
          </a:p>
        </p:txBody>
      </p:sp>
      <p:sp>
        <p:nvSpPr>
          <p:cNvPr id="12" name="TextBox 11">
            <a:extLst>
              <a:ext uri="{FF2B5EF4-FFF2-40B4-BE49-F238E27FC236}">
                <a16:creationId xmlns:a16="http://schemas.microsoft.com/office/drawing/2014/main" id="{66C5C47C-F427-4125-8E40-EA0DA9C76AD5}"/>
              </a:ext>
            </a:extLst>
          </p:cNvPr>
          <p:cNvSpPr txBox="1"/>
          <p:nvPr/>
        </p:nvSpPr>
        <p:spPr>
          <a:xfrm>
            <a:off x="241340" y="1076995"/>
            <a:ext cx="6147428"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Good housekeeping requires some planning but can prevent time-consuming clean up!</a:t>
            </a:r>
          </a:p>
        </p:txBody>
      </p:sp>
      <p:pic>
        <p:nvPicPr>
          <p:cNvPr id="6" name="Picture 5">
            <a:extLst>
              <a:ext uri="{FF2B5EF4-FFF2-40B4-BE49-F238E27FC236}">
                <a16:creationId xmlns:a16="http://schemas.microsoft.com/office/drawing/2014/main" id="{FBF7BDD4-B1B6-4784-9347-DAF6DE969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81" y="2341549"/>
            <a:ext cx="5777873" cy="4333405"/>
          </a:xfrm>
          <a:prstGeom prst="rect">
            <a:avLst/>
          </a:prstGeom>
        </p:spPr>
      </p:pic>
      <p:pic>
        <p:nvPicPr>
          <p:cNvPr id="7" name="Picture 6">
            <a:extLst>
              <a:ext uri="{FF2B5EF4-FFF2-40B4-BE49-F238E27FC236}">
                <a16:creationId xmlns:a16="http://schemas.microsoft.com/office/drawing/2014/main" id="{0ADA1167-BB6D-4435-B183-FAB4EF035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794" y="2341549"/>
            <a:ext cx="5839624" cy="4379718"/>
          </a:xfrm>
          <a:prstGeom prst="rect">
            <a:avLst/>
          </a:prstGeom>
        </p:spPr>
      </p:pic>
    </p:spTree>
    <p:extLst>
      <p:ext uri="{BB962C8B-B14F-4D97-AF65-F5344CB8AC3E}">
        <p14:creationId xmlns:p14="http://schemas.microsoft.com/office/powerpoint/2010/main" val="1712177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CE6419-313C-4149-B040-3CED853FBDFB}"/>
              </a:ext>
            </a:extLst>
          </p:cNvPr>
          <p:cNvPicPr>
            <a:picLocks noChangeAspect="1"/>
          </p:cNvPicPr>
          <p:nvPr/>
        </p:nvPicPr>
        <p:blipFill rotWithShape="1">
          <a:blip r:embed="rId3"/>
          <a:srcRect b="2835"/>
          <a:stretch/>
        </p:blipFill>
        <p:spPr>
          <a:xfrm>
            <a:off x="3178490" y="850006"/>
            <a:ext cx="5835020" cy="6007994"/>
          </a:xfrm>
          <a:prstGeom prst="rect">
            <a:avLst/>
          </a:prstGeom>
        </p:spPr>
      </p:pic>
      <p:sp>
        <p:nvSpPr>
          <p:cNvPr id="9" name="Title 8">
            <a:extLst>
              <a:ext uri="{FF2B5EF4-FFF2-40B4-BE49-F238E27FC236}">
                <a16:creationId xmlns:a16="http://schemas.microsoft.com/office/drawing/2014/main" id="{E6DD3E3F-4A62-4E1A-B54E-59131B0705B5}"/>
              </a:ext>
            </a:extLst>
          </p:cNvPr>
          <p:cNvSpPr>
            <a:spLocks noGrp="1"/>
          </p:cNvSpPr>
          <p:nvPr>
            <p:ph type="title"/>
          </p:nvPr>
        </p:nvSpPr>
        <p:spPr>
          <a:xfrm>
            <a:off x="129862" y="133306"/>
            <a:ext cx="10515600" cy="716700"/>
          </a:xfrm>
        </p:spPr>
        <p:txBody>
          <a:bodyPr/>
          <a:lstStyle/>
          <a:p>
            <a:r>
              <a:rPr lang="en-US" dirty="0"/>
              <a:t>Tracking &amp; Categorizing Deficiencies</a:t>
            </a:r>
          </a:p>
        </p:txBody>
      </p:sp>
      <p:grpSp>
        <p:nvGrpSpPr>
          <p:cNvPr id="7" name="Group 6">
            <a:extLst>
              <a:ext uri="{FF2B5EF4-FFF2-40B4-BE49-F238E27FC236}">
                <a16:creationId xmlns:a16="http://schemas.microsoft.com/office/drawing/2014/main" id="{459EBA32-B454-49CD-8181-E83FB8CD1D5D}"/>
              </a:ext>
            </a:extLst>
          </p:cNvPr>
          <p:cNvGrpSpPr/>
          <p:nvPr/>
        </p:nvGrpSpPr>
        <p:grpSpPr>
          <a:xfrm>
            <a:off x="953899" y="2126399"/>
            <a:ext cx="10419269" cy="4598295"/>
            <a:chOff x="953899" y="2126399"/>
            <a:chExt cx="10419269" cy="4598295"/>
          </a:xfrm>
        </p:grpSpPr>
        <p:cxnSp>
          <p:nvCxnSpPr>
            <p:cNvPr id="6" name="Straight Connector 5">
              <a:extLst>
                <a:ext uri="{FF2B5EF4-FFF2-40B4-BE49-F238E27FC236}">
                  <a16:creationId xmlns:a16="http://schemas.microsoft.com/office/drawing/2014/main" id="{4FF8586E-509C-4DEB-B780-F17BAF6DDF6D}"/>
                </a:ext>
              </a:extLst>
            </p:cNvPr>
            <p:cNvCxnSpPr/>
            <p:nvPr/>
          </p:nvCxnSpPr>
          <p:spPr>
            <a:xfrm flipH="1" flipV="1">
              <a:off x="953899" y="4696580"/>
              <a:ext cx="2379851" cy="2028114"/>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C68680-0C0B-43AA-AF3D-85C30B1F748F}"/>
                </a:ext>
              </a:extLst>
            </p:cNvPr>
            <p:cNvCxnSpPr>
              <a:cxnSpLocks/>
            </p:cNvCxnSpPr>
            <p:nvPr/>
          </p:nvCxnSpPr>
          <p:spPr>
            <a:xfrm flipH="1" flipV="1">
              <a:off x="953900" y="2161420"/>
              <a:ext cx="2379850" cy="33219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612B8AB-2EB5-444A-B2CE-2AE5FB096074}"/>
                </a:ext>
              </a:extLst>
            </p:cNvPr>
            <p:cNvGrpSpPr/>
            <p:nvPr/>
          </p:nvGrpSpPr>
          <p:grpSpPr>
            <a:xfrm>
              <a:off x="953899" y="2126399"/>
              <a:ext cx="10419269" cy="4598295"/>
              <a:chOff x="953899" y="2126399"/>
              <a:chExt cx="10419269" cy="4598295"/>
            </a:xfrm>
          </p:grpSpPr>
          <p:sp>
            <p:nvSpPr>
              <p:cNvPr id="2" name="Rectangle 1">
                <a:extLst>
                  <a:ext uri="{FF2B5EF4-FFF2-40B4-BE49-F238E27FC236}">
                    <a16:creationId xmlns:a16="http://schemas.microsoft.com/office/drawing/2014/main" id="{E86D634D-0E00-4448-A33B-0E46C176C4B7}"/>
                  </a:ext>
                </a:extLst>
              </p:cNvPr>
              <p:cNvSpPr/>
              <p:nvPr/>
            </p:nvSpPr>
            <p:spPr>
              <a:xfrm>
                <a:off x="3333750" y="5448300"/>
                <a:ext cx="5495925" cy="1276394"/>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AE07E50-2F16-454B-B3B3-BFF7A9C82A5C}"/>
                  </a:ext>
                </a:extLst>
              </p:cNvPr>
              <p:cNvCxnSpPr/>
              <p:nvPr/>
            </p:nvCxnSpPr>
            <p:spPr>
              <a:xfrm flipV="1">
                <a:off x="8829675" y="2126399"/>
                <a:ext cx="2543493" cy="332190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622B944-2D2A-4554-95B9-3557BFD8E863}"/>
                  </a:ext>
                </a:extLst>
              </p:cNvPr>
              <p:cNvCxnSpPr/>
              <p:nvPr/>
            </p:nvCxnSpPr>
            <p:spPr>
              <a:xfrm flipV="1">
                <a:off x="8829675" y="4731600"/>
                <a:ext cx="2543493" cy="1993093"/>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583946D-3CDF-4ABD-88A1-81F2D3D5F9D6}"/>
                  </a:ext>
                </a:extLst>
              </p:cNvPr>
              <p:cNvPicPr>
                <a:picLocks noChangeAspect="1"/>
              </p:cNvPicPr>
              <p:nvPr/>
            </p:nvPicPr>
            <p:blipFill rotWithShape="1">
              <a:blip r:embed="rId3"/>
              <a:srcRect t="74204" b="2835"/>
              <a:stretch/>
            </p:blipFill>
            <p:spPr>
              <a:xfrm>
                <a:off x="953899" y="2161419"/>
                <a:ext cx="10419269" cy="2535161"/>
              </a:xfrm>
              <a:prstGeom prst="rect">
                <a:avLst/>
              </a:prstGeom>
              <a:ln w="38100">
                <a:solidFill>
                  <a:schemeClr val="accent6">
                    <a:lumMod val="75000"/>
                  </a:schemeClr>
                </a:solidFill>
              </a:ln>
            </p:spPr>
          </p:pic>
        </p:grpSp>
      </p:grpSp>
    </p:spTree>
    <p:extLst>
      <p:ext uri="{BB962C8B-B14F-4D97-AF65-F5344CB8AC3E}">
        <p14:creationId xmlns:p14="http://schemas.microsoft.com/office/powerpoint/2010/main" val="4118824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115B1-9C10-4870-AB24-089CBC82BDFF}"/>
              </a:ext>
            </a:extLst>
          </p:cNvPr>
          <p:cNvSpPr>
            <a:spLocks noGrp="1"/>
          </p:cNvSpPr>
          <p:nvPr>
            <p:ph type="title"/>
          </p:nvPr>
        </p:nvSpPr>
        <p:spPr/>
        <p:txBody>
          <a:bodyPr/>
          <a:lstStyle/>
          <a:p>
            <a:r>
              <a:rPr lang="en-US" dirty="0"/>
              <a:t>Can a note help me here?</a:t>
            </a:r>
          </a:p>
        </p:txBody>
      </p:sp>
      <p:sp>
        <p:nvSpPr>
          <p:cNvPr id="3" name="Content Placeholder 2">
            <a:extLst>
              <a:ext uri="{FF2B5EF4-FFF2-40B4-BE49-F238E27FC236}">
                <a16:creationId xmlns:a16="http://schemas.microsoft.com/office/drawing/2014/main" id="{95BACBF3-9F9F-4930-B2D1-5942E2F4172E}"/>
              </a:ext>
            </a:extLst>
          </p:cNvPr>
          <p:cNvSpPr>
            <a:spLocks noGrp="1"/>
          </p:cNvSpPr>
          <p:nvPr>
            <p:ph idx="1"/>
          </p:nvPr>
        </p:nvSpPr>
        <p:spPr/>
        <p:txBody>
          <a:bodyPr/>
          <a:lstStyle/>
          <a:p>
            <a:r>
              <a:rPr lang="en-US" dirty="0"/>
              <a:t>At the end of the work day or when not in use for that work day, construction equipment shall be stored with spill containment to capture and prevent equipment fluids from contaminating the project site or flowing off-site.</a:t>
            </a:r>
          </a:p>
        </p:txBody>
      </p:sp>
    </p:spTree>
    <p:extLst>
      <p:ext uri="{BB962C8B-B14F-4D97-AF65-F5344CB8AC3E}">
        <p14:creationId xmlns:p14="http://schemas.microsoft.com/office/powerpoint/2010/main" val="3050256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179330-30BF-4AB9-B1BD-B1A28E05C7E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3482677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179330-30BF-4AB9-B1BD-B1A28E05C7E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pic>
        <p:nvPicPr>
          <p:cNvPr id="2" name="Picture 1">
            <a:extLst>
              <a:ext uri="{FF2B5EF4-FFF2-40B4-BE49-F238E27FC236}">
                <a16:creationId xmlns:a16="http://schemas.microsoft.com/office/drawing/2014/main" id="{3B8BBA55-8455-4007-9792-0C808BC4E78E}"/>
              </a:ext>
            </a:extLst>
          </p:cNvPr>
          <p:cNvPicPr>
            <a:picLocks noChangeAspect="1"/>
          </p:cNvPicPr>
          <p:nvPr/>
        </p:nvPicPr>
        <p:blipFill>
          <a:blip r:embed="rId5"/>
          <a:stretch>
            <a:fillRect/>
          </a:stretch>
        </p:blipFill>
        <p:spPr>
          <a:xfrm>
            <a:off x="5860632" y="1305039"/>
            <a:ext cx="5721768" cy="4838585"/>
          </a:xfrm>
          <a:prstGeom prst="rect">
            <a:avLst/>
          </a:prstGeom>
        </p:spPr>
      </p:pic>
    </p:spTree>
    <p:extLst>
      <p:ext uri="{BB962C8B-B14F-4D97-AF65-F5344CB8AC3E}">
        <p14:creationId xmlns:p14="http://schemas.microsoft.com/office/powerpoint/2010/main" val="3983096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12764-C1CB-4B06-B1AA-B2C06333DF59}"/>
              </a:ext>
            </a:extLst>
          </p:cNvPr>
          <p:cNvSpPr>
            <a:spLocks noGrp="1"/>
          </p:cNvSpPr>
          <p:nvPr>
            <p:ph type="title"/>
          </p:nvPr>
        </p:nvSpPr>
        <p:spPr>
          <a:xfrm>
            <a:off x="378860" y="98856"/>
            <a:ext cx="7110663" cy="1325563"/>
          </a:xfrm>
        </p:spPr>
        <p:txBody>
          <a:bodyPr/>
          <a:lstStyle/>
          <a:p>
            <a:r>
              <a:rPr lang="en-US" dirty="0"/>
              <a:t>Is it minor, major, or critical?</a:t>
            </a:r>
          </a:p>
        </p:txBody>
      </p:sp>
      <p:sp>
        <p:nvSpPr>
          <p:cNvPr id="10" name="TextBox 9">
            <a:extLst>
              <a:ext uri="{FF2B5EF4-FFF2-40B4-BE49-F238E27FC236}">
                <a16:creationId xmlns:a16="http://schemas.microsoft.com/office/drawing/2014/main" id="{C2BE9080-A32F-4933-A88D-2DD5E013005A}"/>
              </a:ext>
            </a:extLst>
          </p:cNvPr>
          <p:cNvSpPr txBox="1"/>
          <p:nvPr/>
        </p:nvSpPr>
        <p:spPr>
          <a:xfrm>
            <a:off x="378860" y="1564105"/>
            <a:ext cx="4585636"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Are there any other questions you’d ask first?</a:t>
            </a:r>
          </a:p>
          <a:p>
            <a:pPr marL="342900" indent="-342900">
              <a:buFont typeface="Arial" panose="020B0604020202020204" pitchFamily="34" charset="0"/>
              <a:buChar char="•"/>
            </a:pPr>
            <a:r>
              <a:rPr lang="en-US" sz="2400" dirty="0"/>
              <a:t>What else would you look for in the field?</a:t>
            </a:r>
          </a:p>
        </p:txBody>
      </p:sp>
      <p:pic>
        <p:nvPicPr>
          <p:cNvPr id="7" name="Content Placeholder 4">
            <a:extLst>
              <a:ext uri="{FF2B5EF4-FFF2-40B4-BE49-F238E27FC236}">
                <a16:creationId xmlns:a16="http://schemas.microsoft.com/office/drawing/2014/main" id="{7C7A42B6-1159-4885-9874-101DDE4E60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8775" y="1564105"/>
            <a:ext cx="6652649" cy="4989487"/>
          </a:xfrm>
        </p:spPr>
      </p:pic>
    </p:spTree>
    <p:extLst>
      <p:ext uri="{BB962C8B-B14F-4D97-AF65-F5344CB8AC3E}">
        <p14:creationId xmlns:p14="http://schemas.microsoft.com/office/powerpoint/2010/main" val="3000457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12764-C1CB-4B06-B1AA-B2C06333DF59}"/>
              </a:ext>
            </a:extLst>
          </p:cNvPr>
          <p:cNvSpPr>
            <a:spLocks noGrp="1"/>
          </p:cNvSpPr>
          <p:nvPr>
            <p:ph type="title"/>
          </p:nvPr>
        </p:nvSpPr>
        <p:spPr>
          <a:xfrm>
            <a:off x="241340" y="14635"/>
            <a:ext cx="7110663" cy="1325563"/>
          </a:xfrm>
        </p:spPr>
        <p:txBody>
          <a:bodyPr/>
          <a:lstStyle/>
          <a:p>
            <a:r>
              <a:rPr lang="en-US" dirty="0"/>
              <a:t>How could we fix it?</a:t>
            </a:r>
          </a:p>
        </p:txBody>
      </p:sp>
      <p:sp>
        <p:nvSpPr>
          <p:cNvPr id="12" name="TextBox 11">
            <a:extLst>
              <a:ext uri="{FF2B5EF4-FFF2-40B4-BE49-F238E27FC236}">
                <a16:creationId xmlns:a16="http://schemas.microsoft.com/office/drawing/2014/main" id="{66C5C47C-F427-4125-8E40-EA0DA9C76AD5}"/>
              </a:ext>
            </a:extLst>
          </p:cNvPr>
          <p:cNvSpPr txBox="1"/>
          <p:nvPr/>
        </p:nvSpPr>
        <p:spPr>
          <a:xfrm>
            <a:off x="241340" y="1076995"/>
            <a:ext cx="7110662"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Vacuuming can make clean up easy</a:t>
            </a:r>
          </a:p>
          <a:p>
            <a:pPr marL="342900" indent="-342900">
              <a:buFont typeface="Arial" panose="020B0604020202020204" pitchFamily="34" charset="0"/>
              <a:buChar char="•"/>
            </a:pPr>
            <a:r>
              <a:rPr lang="en-US" sz="2400" dirty="0"/>
              <a:t>Containment can work, but still difficult to clean up</a:t>
            </a:r>
          </a:p>
        </p:txBody>
      </p:sp>
      <p:pic>
        <p:nvPicPr>
          <p:cNvPr id="7" name="Picture 6">
            <a:extLst>
              <a:ext uri="{FF2B5EF4-FFF2-40B4-BE49-F238E27FC236}">
                <a16:creationId xmlns:a16="http://schemas.microsoft.com/office/drawing/2014/main" id="{ED37B384-EA26-46E2-AD63-1CAECC5BF0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3102" y="2291463"/>
            <a:ext cx="5940590" cy="4455442"/>
          </a:xfrm>
          <a:prstGeom prst="rect">
            <a:avLst/>
          </a:prstGeom>
        </p:spPr>
      </p:pic>
    </p:spTree>
    <p:extLst>
      <p:ext uri="{BB962C8B-B14F-4D97-AF65-F5344CB8AC3E}">
        <p14:creationId xmlns:p14="http://schemas.microsoft.com/office/powerpoint/2010/main" val="2217030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115B1-9C10-4870-AB24-089CBC82BDFF}"/>
              </a:ext>
            </a:extLst>
          </p:cNvPr>
          <p:cNvSpPr>
            <a:spLocks noGrp="1"/>
          </p:cNvSpPr>
          <p:nvPr>
            <p:ph type="title"/>
          </p:nvPr>
        </p:nvSpPr>
        <p:spPr/>
        <p:txBody>
          <a:bodyPr/>
          <a:lstStyle/>
          <a:p>
            <a:r>
              <a:rPr lang="en-US" dirty="0"/>
              <a:t>Can a note help me here?</a:t>
            </a:r>
          </a:p>
        </p:txBody>
      </p:sp>
      <p:sp>
        <p:nvSpPr>
          <p:cNvPr id="3" name="Content Placeholder 2">
            <a:extLst>
              <a:ext uri="{FF2B5EF4-FFF2-40B4-BE49-F238E27FC236}">
                <a16:creationId xmlns:a16="http://schemas.microsoft.com/office/drawing/2014/main" id="{3D284944-7C39-4548-9E87-C9DA6EB192CB}"/>
              </a:ext>
            </a:extLst>
          </p:cNvPr>
          <p:cNvSpPr>
            <a:spLocks noGrp="1"/>
          </p:cNvSpPr>
          <p:nvPr>
            <p:ph idx="1"/>
          </p:nvPr>
        </p:nvSpPr>
        <p:spPr/>
        <p:txBody>
          <a:bodyPr/>
          <a:lstStyle/>
          <a:p>
            <a:pPr lvl="0"/>
            <a:r>
              <a:rPr lang="en-US" dirty="0"/>
              <a:t>Use dry cleanup methods where possible.</a:t>
            </a:r>
          </a:p>
          <a:p>
            <a:r>
              <a:rPr lang="en-US" dirty="0"/>
              <a:t>Sediments or slurry generated by saw-cutting activities must be swept or vacuumed as soon as possible to prevent discharges off-site, to storm drains, or to surface waters.</a:t>
            </a:r>
          </a:p>
        </p:txBody>
      </p:sp>
    </p:spTree>
    <p:extLst>
      <p:ext uri="{BB962C8B-B14F-4D97-AF65-F5344CB8AC3E}">
        <p14:creationId xmlns:p14="http://schemas.microsoft.com/office/powerpoint/2010/main" val="1965944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E4A4CE-6B1D-43FA-98CB-797497585CC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3534696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12764-C1CB-4B06-B1AA-B2C06333DF59}"/>
              </a:ext>
            </a:extLst>
          </p:cNvPr>
          <p:cNvSpPr>
            <a:spLocks noGrp="1"/>
          </p:cNvSpPr>
          <p:nvPr>
            <p:ph type="title"/>
          </p:nvPr>
        </p:nvSpPr>
        <p:spPr>
          <a:xfrm>
            <a:off x="241340" y="14635"/>
            <a:ext cx="7110663" cy="1325563"/>
          </a:xfrm>
        </p:spPr>
        <p:txBody>
          <a:bodyPr/>
          <a:lstStyle/>
          <a:p>
            <a:r>
              <a:rPr lang="en-US" dirty="0"/>
              <a:t>How could we fix it?</a:t>
            </a:r>
          </a:p>
        </p:txBody>
      </p:sp>
      <p:sp>
        <p:nvSpPr>
          <p:cNvPr id="12" name="TextBox 11">
            <a:extLst>
              <a:ext uri="{FF2B5EF4-FFF2-40B4-BE49-F238E27FC236}">
                <a16:creationId xmlns:a16="http://schemas.microsoft.com/office/drawing/2014/main" id="{66C5C47C-F427-4125-8E40-EA0DA9C76AD5}"/>
              </a:ext>
            </a:extLst>
          </p:cNvPr>
          <p:cNvSpPr txBox="1"/>
          <p:nvPr/>
        </p:nvSpPr>
        <p:spPr>
          <a:xfrm>
            <a:off x="241340" y="1076995"/>
            <a:ext cx="6147428"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Contain the perimeters or cover it</a:t>
            </a:r>
          </a:p>
        </p:txBody>
      </p:sp>
      <p:pic>
        <p:nvPicPr>
          <p:cNvPr id="4" name="Picture 3">
            <a:extLst>
              <a:ext uri="{FF2B5EF4-FFF2-40B4-BE49-F238E27FC236}">
                <a16:creationId xmlns:a16="http://schemas.microsoft.com/office/drawing/2014/main" id="{674DF431-785D-489F-A260-0231573639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16" y="2394075"/>
            <a:ext cx="5773128" cy="4329846"/>
          </a:xfrm>
          <a:prstGeom prst="rect">
            <a:avLst/>
          </a:prstGeom>
        </p:spPr>
      </p:pic>
      <p:pic>
        <p:nvPicPr>
          <p:cNvPr id="10" name="Picture 9">
            <a:extLst>
              <a:ext uri="{FF2B5EF4-FFF2-40B4-BE49-F238E27FC236}">
                <a16:creationId xmlns:a16="http://schemas.microsoft.com/office/drawing/2014/main" id="{B8CAC957-DB07-49AD-BE1A-8CAA3B5A82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85" b="3348"/>
          <a:stretch/>
        </p:blipFill>
        <p:spPr>
          <a:xfrm>
            <a:off x="5999146" y="2402557"/>
            <a:ext cx="6060838" cy="4321363"/>
          </a:xfrm>
          <a:prstGeom prst="rect">
            <a:avLst/>
          </a:prstGeom>
        </p:spPr>
      </p:pic>
    </p:spTree>
    <p:extLst>
      <p:ext uri="{BB962C8B-B14F-4D97-AF65-F5344CB8AC3E}">
        <p14:creationId xmlns:p14="http://schemas.microsoft.com/office/powerpoint/2010/main" val="447620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12764-C1CB-4B06-B1AA-B2C06333DF59}"/>
              </a:ext>
            </a:extLst>
          </p:cNvPr>
          <p:cNvSpPr>
            <a:spLocks noGrp="1"/>
          </p:cNvSpPr>
          <p:nvPr>
            <p:ph type="title"/>
          </p:nvPr>
        </p:nvSpPr>
        <p:spPr>
          <a:xfrm>
            <a:off x="241340" y="14635"/>
            <a:ext cx="7110663" cy="1325563"/>
          </a:xfrm>
        </p:spPr>
        <p:txBody>
          <a:bodyPr/>
          <a:lstStyle/>
          <a:p>
            <a:r>
              <a:rPr lang="en-US" dirty="0"/>
              <a:t>How could we fix it?</a:t>
            </a:r>
          </a:p>
        </p:txBody>
      </p:sp>
      <p:sp>
        <p:nvSpPr>
          <p:cNvPr id="12" name="TextBox 11">
            <a:extLst>
              <a:ext uri="{FF2B5EF4-FFF2-40B4-BE49-F238E27FC236}">
                <a16:creationId xmlns:a16="http://schemas.microsoft.com/office/drawing/2014/main" id="{66C5C47C-F427-4125-8E40-EA0DA9C76AD5}"/>
              </a:ext>
            </a:extLst>
          </p:cNvPr>
          <p:cNvSpPr txBox="1"/>
          <p:nvPr/>
        </p:nvSpPr>
        <p:spPr>
          <a:xfrm>
            <a:off x="241340" y="1076995"/>
            <a:ext cx="6147428"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Contain the perimeters or cover it</a:t>
            </a:r>
          </a:p>
        </p:txBody>
      </p:sp>
      <p:pic>
        <p:nvPicPr>
          <p:cNvPr id="8" name="Picture 7">
            <a:extLst>
              <a:ext uri="{FF2B5EF4-FFF2-40B4-BE49-F238E27FC236}">
                <a16:creationId xmlns:a16="http://schemas.microsoft.com/office/drawing/2014/main" id="{F8C40DB1-79BF-4A0C-940C-28FC391AD1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7694" y="2144110"/>
            <a:ext cx="6052292" cy="4539219"/>
          </a:xfrm>
          <a:prstGeom prst="rect">
            <a:avLst/>
          </a:prstGeom>
          <a:ln w="28575">
            <a:solidFill>
              <a:schemeClr val="accent6"/>
            </a:solidFill>
          </a:ln>
        </p:spPr>
      </p:pic>
      <p:pic>
        <p:nvPicPr>
          <p:cNvPr id="6" name="Picture 5" descr="P1000743.JPG">
            <a:extLst>
              <a:ext uri="{FF2B5EF4-FFF2-40B4-BE49-F238E27FC236}">
                <a16:creationId xmlns:a16="http://schemas.microsoft.com/office/drawing/2014/main" id="{5D7C7284-81B1-470B-96C1-2D22E899EA0D}"/>
              </a:ext>
            </a:extLst>
          </p:cNvPr>
          <p:cNvPicPr>
            <a:picLocks noChangeAspect="1"/>
          </p:cNvPicPr>
          <p:nvPr/>
        </p:nvPicPr>
        <p:blipFill rotWithShape="1">
          <a:blip r:embed="rId3" cstate="print"/>
          <a:srcRect l="6208" t="17122" r="19410" b="7894"/>
          <a:stretch/>
        </p:blipFill>
        <p:spPr>
          <a:xfrm>
            <a:off x="132014" y="3384135"/>
            <a:ext cx="5810631" cy="3299194"/>
          </a:xfrm>
          <a:prstGeom prst="rect">
            <a:avLst/>
          </a:prstGeom>
          <a:ln w="28575">
            <a:solidFill>
              <a:schemeClr val="accent6"/>
            </a:solidFill>
          </a:ln>
        </p:spPr>
      </p:pic>
    </p:spTree>
    <p:extLst>
      <p:ext uri="{BB962C8B-B14F-4D97-AF65-F5344CB8AC3E}">
        <p14:creationId xmlns:p14="http://schemas.microsoft.com/office/powerpoint/2010/main" val="3630366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115B1-9C10-4870-AB24-089CBC82BDFF}"/>
              </a:ext>
            </a:extLst>
          </p:cNvPr>
          <p:cNvSpPr>
            <a:spLocks noGrp="1"/>
          </p:cNvSpPr>
          <p:nvPr>
            <p:ph type="title"/>
          </p:nvPr>
        </p:nvSpPr>
        <p:spPr/>
        <p:txBody>
          <a:bodyPr/>
          <a:lstStyle/>
          <a:p>
            <a:r>
              <a:rPr lang="en-US" dirty="0"/>
              <a:t>Can a note help me here?</a:t>
            </a:r>
          </a:p>
        </p:txBody>
      </p:sp>
      <p:sp>
        <p:nvSpPr>
          <p:cNvPr id="12" name="Content Placeholder 11">
            <a:extLst>
              <a:ext uri="{FF2B5EF4-FFF2-40B4-BE49-F238E27FC236}">
                <a16:creationId xmlns:a16="http://schemas.microsoft.com/office/drawing/2014/main" id="{F70BECCC-8F24-4C44-B73B-8A1F5AEE25C1}"/>
              </a:ext>
            </a:extLst>
          </p:cNvPr>
          <p:cNvSpPr>
            <a:spLocks noGrp="1"/>
          </p:cNvSpPr>
          <p:nvPr>
            <p:ph idx="1"/>
          </p:nvPr>
        </p:nvSpPr>
        <p:spPr/>
        <p:txBody>
          <a:bodyPr>
            <a:normAutofit fontScale="92500" lnSpcReduction="10000"/>
          </a:bodyPr>
          <a:lstStyle/>
          <a:p>
            <a:pPr lvl="0"/>
            <a:r>
              <a:rPr lang="en-US" dirty="0"/>
              <a:t>Stockpiles shall not be located in the drainage ways, within 50 feet from areas of concentrated slows, and are not allowed in the city right of way.</a:t>
            </a:r>
          </a:p>
          <a:p>
            <a:pPr lvl="0"/>
            <a:r>
              <a:rPr lang="en-US" dirty="0"/>
              <a:t>Sediment barriers or silt fences shall be used around the base of all stockpiles.</a:t>
            </a:r>
          </a:p>
          <a:p>
            <a:pPr lvl="0"/>
            <a:r>
              <a:rPr lang="en-US" dirty="0"/>
              <a:t>Stockpiles shall not exceed 15 feet in height.</a:t>
            </a:r>
          </a:p>
          <a:p>
            <a:pPr lvl="0"/>
            <a:r>
              <a:rPr lang="en-US" dirty="0"/>
              <a:t>Stockpiles greater than 15 feet in height shall require an 8-foot wide benching in accordance with ROH Chapter 14, Article 15.</a:t>
            </a:r>
          </a:p>
          <a:p>
            <a:pPr lvl="0"/>
            <a:r>
              <a:rPr lang="en-US" dirty="0"/>
              <a:t>Stockpiles must be covered with plastic sheeting or a comparable material if they are not actively used within 7 days.</a:t>
            </a:r>
          </a:p>
          <a:p>
            <a:r>
              <a:rPr lang="en-US" dirty="0"/>
              <a:t>Cover stockpiles with sheet plastic or similar device and install perimeter control around stockpiles when stockpiles are not in use.</a:t>
            </a:r>
          </a:p>
        </p:txBody>
      </p:sp>
    </p:spTree>
    <p:extLst>
      <p:ext uri="{BB962C8B-B14F-4D97-AF65-F5344CB8AC3E}">
        <p14:creationId xmlns:p14="http://schemas.microsoft.com/office/powerpoint/2010/main" val="693721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F09B1-A24D-43FC-9DC2-4E7DC65007C5}"/>
              </a:ext>
            </a:extLst>
          </p:cNvPr>
          <p:cNvSpPr>
            <a:spLocks noGrp="1"/>
          </p:cNvSpPr>
          <p:nvPr>
            <p:ph type="title"/>
          </p:nvPr>
        </p:nvSpPr>
        <p:spPr>
          <a:xfrm>
            <a:off x="250802" y="226319"/>
            <a:ext cx="11662156" cy="1325563"/>
          </a:xfrm>
        </p:spPr>
        <p:txBody>
          <a:bodyPr>
            <a:normAutofit/>
          </a:bodyPr>
          <a:lstStyle/>
          <a:p>
            <a:r>
              <a:rPr lang="en-US" dirty="0"/>
              <a:t>Minor, Major, or Critical?</a:t>
            </a:r>
            <a:br>
              <a:rPr lang="en-US" dirty="0"/>
            </a:br>
            <a:r>
              <a:rPr lang="en-US" sz="3200" dirty="0"/>
              <a:t>Categorizing allows trend analysis &amp; effectiveness measurement</a:t>
            </a:r>
            <a:endParaRPr lang="en-US" dirty="0"/>
          </a:p>
        </p:txBody>
      </p:sp>
      <p:graphicFrame>
        <p:nvGraphicFramePr>
          <p:cNvPr id="7" name="Chart 6">
            <a:extLst>
              <a:ext uri="{FF2B5EF4-FFF2-40B4-BE49-F238E27FC236}">
                <a16:creationId xmlns:a16="http://schemas.microsoft.com/office/drawing/2014/main" id="{D555C6A9-D450-4A11-8139-005F993740C2}"/>
              </a:ext>
            </a:extLst>
          </p:cNvPr>
          <p:cNvGraphicFramePr>
            <a:graphicFrameLocks/>
          </p:cNvGraphicFramePr>
          <p:nvPr>
            <p:extLst>
              <p:ext uri="{D42A27DB-BD31-4B8C-83A1-F6EECF244321}">
                <p14:modId xmlns:p14="http://schemas.microsoft.com/office/powerpoint/2010/main" val="2224809836"/>
              </p:ext>
            </p:extLst>
          </p:nvPr>
        </p:nvGraphicFramePr>
        <p:xfrm>
          <a:off x="5842849" y="2066187"/>
          <a:ext cx="5972175" cy="49187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732EC420-6802-43B6-A1F9-6E887C2C2FD7}"/>
              </a:ext>
            </a:extLst>
          </p:cNvPr>
          <p:cNvGraphicFramePr>
            <a:graphicFrameLocks/>
          </p:cNvGraphicFramePr>
          <p:nvPr>
            <p:extLst>
              <p:ext uri="{D42A27DB-BD31-4B8C-83A1-F6EECF244321}">
                <p14:modId xmlns:p14="http://schemas.microsoft.com/office/powerpoint/2010/main" val="1332252414"/>
              </p:ext>
            </p:extLst>
          </p:nvPr>
        </p:nvGraphicFramePr>
        <p:xfrm>
          <a:off x="-501673" y="2066187"/>
          <a:ext cx="6010275" cy="42195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43600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3C61B-BE5A-479C-9FE5-4BFA4551FAA7}"/>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864271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736534-1DEA-4BD6-A391-FBE4CE0F9821}"/>
              </a:ext>
            </a:extLst>
          </p:cNvPr>
          <p:cNvPicPr>
            <a:picLocks noChangeAspect="1"/>
          </p:cNvPicPr>
          <p:nvPr/>
        </p:nvPicPr>
        <p:blipFill>
          <a:blip r:embed="rId3"/>
          <a:stretch>
            <a:fillRect/>
          </a:stretch>
        </p:blipFill>
        <p:spPr>
          <a:xfrm>
            <a:off x="329973" y="0"/>
            <a:ext cx="11532054" cy="6858000"/>
          </a:xfrm>
          <a:prstGeom prst="rect">
            <a:avLst/>
          </a:prstGeom>
        </p:spPr>
      </p:pic>
      <p:pic>
        <p:nvPicPr>
          <p:cNvPr id="1032" name="Picture 8" descr="Image result for check mark symbol">
            <a:extLst>
              <a:ext uri="{FF2B5EF4-FFF2-40B4-BE49-F238E27FC236}">
                <a16:creationId xmlns:a16="http://schemas.microsoft.com/office/drawing/2014/main" id="{E9A942FF-30C5-4C44-B0A0-D6F1FD364BF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20444" y1="10667" x2="33778" y2="6222"/>
                        <a14:backgroundMark x1="35556" y1="40000" x2="51556" y2="18222"/>
                        <a14:backgroundMark x1="60444" y1="81333" x2="83111" y2="56000"/>
                        <a14:backgroundMark x1="17333" y1="76000" x2="25778" y2="84444"/>
                      </a14:backgroundRemoval>
                    </a14:imgEffect>
                  </a14:imgLayer>
                </a14:imgProps>
              </a:ext>
              <a:ext uri="{28A0092B-C50C-407E-A947-70E740481C1C}">
                <a14:useLocalDpi xmlns:a14="http://schemas.microsoft.com/office/drawing/2010/main" val="0"/>
              </a:ext>
            </a:extLst>
          </a:blip>
          <a:srcRect/>
          <a:stretch>
            <a:fillRect/>
          </a:stretch>
        </p:blipFill>
        <p:spPr bwMode="auto">
          <a:xfrm>
            <a:off x="3890964" y="5600699"/>
            <a:ext cx="919163" cy="91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900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A6F837-38F3-46CB-B695-4B5E8C54C249}"/>
              </a:ext>
            </a:extLst>
          </p:cNvPr>
          <p:cNvPicPr>
            <a:picLocks noChangeAspect="1"/>
          </p:cNvPicPr>
          <p:nvPr/>
        </p:nvPicPr>
        <p:blipFill>
          <a:blip r:embed="rId3"/>
          <a:stretch>
            <a:fillRect/>
          </a:stretch>
        </p:blipFill>
        <p:spPr>
          <a:xfrm>
            <a:off x="135181" y="0"/>
            <a:ext cx="11921637" cy="6858000"/>
          </a:xfrm>
          <a:prstGeom prst="rect">
            <a:avLst/>
          </a:prstGeom>
        </p:spPr>
      </p:pic>
      <p:pic>
        <p:nvPicPr>
          <p:cNvPr id="3" name="Picture 8" descr="Image result for check mark symbol">
            <a:extLst>
              <a:ext uri="{FF2B5EF4-FFF2-40B4-BE49-F238E27FC236}">
                <a16:creationId xmlns:a16="http://schemas.microsoft.com/office/drawing/2014/main" id="{8182E888-EC37-4902-9ECC-12A237D6F8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20444" y1="10667" x2="33778" y2="6222"/>
                        <a14:backgroundMark x1="35556" y1="40000" x2="51556" y2="18222"/>
                        <a14:backgroundMark x1="60444" y1="81333" x2="83111" y2="56000"/>
                        <a14:backgroundMark x1="17333" y1="76000" x2="25778" y2="84444"/>
                      </a14:backgroundRemoval>
                    </a14:imgEffect>
                  </a14:imgLayer>
                </a14:imgProps>
              </a:ext>
              <a:ext uri="{28A0092B-C50C-407E-A947-70E740481C1C}">
                <a14:useLocalDpi xmlns:a14="http://schemas.microsoft.com/office/drawing/2010/main" val="0"/>
              </a:ext>
            </a:extLst>
          </a:blip>
          <a:srcRect/>
          <a:stretch>
            <a:fillRect/>
          </a:stretch>
        </p:blipFill>
        <p:spPr bwMode="auto">
          <a:xfrm>
            <a:off x="2619375" y="5357810"/>
            <a:ext cx="1171577" cy="1171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634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077DB-3BA4-4897-9F1D-2C9552E223B0}"/>
              </a:ext>
            </a:extLst>
          </p:cNvPr>
          <p:cNvPicPr>
            <a:picLocks noChangeAspect="1"/>
          </p:cNvPicPr>
          <p:nvPr/>
        </p:nvPicPr>
        <p:blipFill>
          <a:blip r:embed="rId3"/>
          <a:stretch>
            <a:fillRect/>
          </a:stretch>
        </p:blipFill>
        <p:spPr>
          <a:xfrm>
            <a:off x="382155" y="0"/>
            <a:ext cx="11427689" cy="6858000"/>
          </a:xfrm>
          <a:prstGeom prst="rect">
            <a:avLst/>
          </a:prstGeom>
        </p:spPr>
      </p:pic>
      <p:pic>
        <p:nvPicPr>
          <p:cNvPr id="5" name="Picture 8" descr="Image result for check mark symbol">
            <a:extLst>
              <a:ext uri="{FF2B5EF4-FFF2-40B4-BE49-F238E27FC236}">
                <a16:creationId xmlns:a16="http://schemas.microsoft.com/office/drawing/2014/main" id="{738B7D44-BAA6-4739-A76A-3FF53FBBA50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20444" y1="10667" x2="33778" y2="6222"/>
                        <a14:backgroundMark x1="35556" y1="40000" x2="51556" y2="18222"/>
                        <a14:backgroundMark x1="60444" y1="81333" x2="83111" y2="56000"/>
                        <a14:backgroundMark x1="17333" y1="76000" x2="25778" y2="84444"/>
                      </a14:backgroundRemoval>
                    </a14:imgEffect>
                  </a14:imgLayer>
                </a14:imgProps>
              </a:ext>
              <a:ext uri="{28A0092B-C50C-407E-A947-70E740481C1C}">
                <a14:useLocalDpi xmlns:a14="http://schemas.microsoft.com/office/drawing/2010/main" val="0"/>
              </a:ext>
            </a:extLst>
          </a:blip>
          <a:srcRect/>
          <a:stretch>
            <a:fillRect/>
          </a:stretch>
        </p:blipFill>
        <p:spPr bwMode="auto">
          <a:xfrm>
            <a:off x="7486650" y="1795460"/>
            <a:ext cx="1171577" cy="1171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622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02F049-52F5-4BD9-8CB6-B2C9057EA8AA}"/>
              </a:ext>
            </a:extLst>
          </p:cNvPr>
          <p:cNvPicPr>
            <a:picLocks noChangeAspect="1"/>
          </p:cNvPicPr>
          <p:nvPr/>
        </p:nvPicPr>
        <p:blipFill>
          <a:blip r:embed="rId3"/>
          <a:stretch>
            <a:fillRect/>
          </a:stretch>
        </p:blipFill>
        <p:spPr>
          <a:xfrm>
            <a:off x="432903" y="0"/>
            <a:ext cx="11326193" cy="6858000"/>
          </a:xfrm>
          <a:prstGeom prst="rect">
            <a:avLst/>
          </a:prstGeom>
        </p:spPr>
      </p:pic>
      <p:pic>
        <p:nvPicPr>
          <p:cNvPr id="4" name="Picture 8" descr="Image result for check mark symbol">
            <a:extLst>
              <a:ext uri="{FF2B5EF4-FFF2-40B4-BE49-F238E27FC236}">
                <a16:creationId xmlns:a16="http://schemas.microsoft.com/office/drawing/2014/main" id="{4868B4C2-786F-4158-981D-48031EA3CD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20444" y1="10667" x2="33778" y2="6222"/>
                        <a14:backgroundMark x1="35556" y1="40000" x2="51556" y2="18222"/>
                        <a14:backgroundMark x1="60444" y1="81333" x2="83111" y2="56000"/>
                        <a14:backgroundMark x1="17333" y1="76000" x2="25778" y2="84444"/>
                      </a14:backgroundRemoval>
                    </a14:imgEffect>
                  </a14:imgLayer>
                </a14:imgProps>
              </a:ext>
              <a:ext uri="{28A0092B-C50C-407E-A947-70E740481C1C}">
                <a14:useLocalDpi xmlns:a14="http://schemas.microsoft.com/office/drawing/2010/main" val="0"/>
              </a:ext>
            </a:extLst>
          </a:blip>
          <a:srcRect/>
          <a:stretch>
            <a:fillRect/>
          </a:stretch>
        </p:blipFill>
        <p:spPr bwMode="auto">
          <a:xfrm>
            <a:off x="4838700" y="5195885"/>
            <a:ext cx="1171577" cy="1171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360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3E04F-AD0D-4C63-BD06-F0414BBE3E16}"/>
              </a:ext>
            </a:extLst>
          </p:cNvPr>
          <p:cNvPicPr>
            <a:picLocks noChangeAspect="1"/>
          </p:cNvPicPr>
          <p:nvPr/>
        </p:nvPicPr>
        <p:blipFill>
          <a:blip r:embed="rId3"/>
          <a:stretch>
            <a:fillRect/>
          </a:stretch>
        </p:blipFill>
        <p:spPr>
          <a:xfrm>
            <a:off x="423249" y="0"/>
            <a:ext cx="11345502" cy="6858000"/>
          </a:xfrm>
          <a:prstGeom prst="rect">
            <a:avLst/>
          </a:prstGeom>
        </p:spPr>
      </p:pic>
      <p:pic>
        <p:nvPicPr>
          <p:cNvPr id="4" name="Picture 8" descr="Image result for check mark symbol">
            <a:extLst>
              <a:ext uri="{FF2B5EF4-FFF2-40B4-BE49-F238E27FC236}">
                <a16:creationId xmlns:a16="http://schemas.microsoft.com/office/drawing/2014/main" id="{F8B44F7A-2EDF-4CC0-995E-40CC5C1CCE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20444" y1="10667" x2="33778" y2="6222"/>
                        <a14:backgroundMark x1="35556" y1="40000" x2="51556" y2="18222"/>
                        <a14:backgroundMark x1="60444" y1="81333" x2="83111" y2="56000"/>
                        <a14:backgroundMark x1="17333" y1="76000" x2="25778" y2="84444"/>
                      </a14:backgroundRemoval>
                    </a14:imgEffect>
                  </a14:imgLayer>
                </a14:imgProps>
              </a:ext>
              <a:ext uri="{28A0092B-C50C-407E-A947-70E740481C1C}">
                <a14:useLocalDpi xmlns:a14="http://schemas.microsoft.com/office/drawing/2010/main" val="0"/>
              </a:ext>
            </a:extLst>
          </a:blip>
          <a:srcRect/>
          <a:stretch>
            <a:fillRect/>
          </a:stretch>
        </p:blipFill>
        <p:spPr bwMode="auto">
          <a:xfrm>
            <a:off x="7581900" y="3519485"/>
            <a:ext cx="1171577" cy="1171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236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FBF887-A7DC-4ED4-AC03-0A772628DE30}"/>
              </a:ext>
            </a:extLst>
          </p:cNvPr>
          <p:cNvPicPr>
            <a:picLocks noChangeAspect="1"/>
          </p:cNvPicPr>
          <p:nvPr/>
        </p:nvPicPr>
        <p:blipFill>
          <a:blip r:embed="rId2"/>
          <a:stretch>
            <a:fillRect/>
          </a:stretch>
        </p:blipFill>
        <p:spPr>
          <a:xfrm>
            <a:off x="512016" y="0"/>
            <a:ext cx="11167968" cy="6858000"/>
          </a:xfrm>
          <a:prstGeom prst="rect">
            <a:avLst/>
          </a:prstGeom>
        </p:spPr>
      </p:pic>
      <p:pic>
        <p:nvPicPr>
          <p:cNvPr id="3" name="Picture 8" descr="Image result for check mark symbol">
            <a:extLst>
              <a:ext uri="{FF2B5EF4-FFF2-40B4-BE49-F238E27FC236}">
                <a16:creationId xmlns:a16="http://schemas.microsoft.com/office/drawing/2014/main" id="{B9EBDF70-8A22-48FF-89A9-4D53E3C1C1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20444" y1="10667" x2="33778" y2="6222"/>
                        <a14:backgroundMark x1="35556" y1="40000" x2="51556" y2="18222"/>
                        <a14:backgroundMark x1="60444" y1="81333" x2="83111" y2="56000"/>
                        <a14:backgroundMark x1="17333" y1="76000" x2="25778" y2="84444"/>
                      </a14:backgroundRemoval>
                    </a14:imgEffect>
                  </a14:imgLayer>
                </a14:imgProps>
              </a:ext>
              <a:ext uri="{28A0092B-C50C-407E-A947-70E740481C1C}">
                <a14:useLocalDpi xmlns:a14="http://schemas.microsoft.com/office/drawing/2010/main" val="0"/>
              </a:ext>
            </a:extLst>
          </a:blip>
          <a:srcRect/>
          <a:stretch>
            <a:fillRect/>
          </a:stretch>
        </p:blipFill>
        <p:spPr bwMode="auto">
          <a:xfrm>
            <a:off x="10215565" y="3629025"/>
            <a:ext cx="1014412" cy="101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248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F09B1-A24D-43FC-9DC2-4E7DC65007C5}"/>
              </a:ext>
            </a:extLst>
          </p:cNvPr>
          <p:cNvSpPr>
            <a:spLocks noGrp="1"/>
          </p:cNvSpPr>
          <p:nvPr>
            <p:ph type="title"/>
          </p:nvPr>
        </p:nvSpPr>
        <p:spPr>
          <a:xfrm>
            <a:off x="160418" y="0"/>
            <a:ext cx="10869728" cy="1325563"/>
          </a:xfrm>
        </p:spPr>
        <p:txBody>
          <a:bodyPr/>
          <a:lstStyle/>
          <a:p>
            <a:r>
              <a:rPr lang="en-US" dirty="0"/>
              <a:t>Deficiencies: Minor, Major, or Critical?</a:t>
            </a:r>
          </a:p>
        </p:txBody>
      </p:sp>
      <p:grpSp>
        <p:nvGrpSpPr>
          <p:cNvPr id="3" name="Group 2">
            <a:extLst>
              <a:ext uri="{FF2B5EF4-FFF2-40B4-BE49-F238E27FC236}">
                <a16:creationId xmlns:a16="http://schemas.microsoft.com/office/drawing/2014/main" id="{5953A2E1-7334-45EB-835D-F2E40183DA97}"/>
              </a:ext>
            </a:extLst>
          </p:cNvPr>
          <p:cNvGrpSpPr/>
          <p:nvPr/>
        </p:nvGrpSpPr>
        <p:grpSpPr>
          <a:xfrm>
            <a:off x="42760" y="1155032"/>
            <a:ext cx="12133320" cy="5499550"/>
            <a:chOff x="42760" y="1155032"/>
            <a:chExt cx="12133320" cy="5499550"/>
          </a:xfrm>
        </p:grpSpPr>
        <p:sp>
          <p:nvSpPr>
            <p:cNvPr id="20" name="Rectangle 19">
              <a:extLst>
                <a:ext uri="{FF2B5EF4-FFF2-40B4-BE49-F238E27FC236}">
                  <a16:creationId xmlns:a16="http://schemas.microsoft.com/office/drawing/2014/main" id="{18C411BC-7095-4207-9527-ECAD78E383AE}"/>
                </a:ext>
              </a:extLst>
            </p:cNvPr>
            <p:cNvSpPr/>
            <p:nvPr/>
          </p:nvSpPr>
          <p:spPr>
            <a:xfrm>
              <a:off x="3751771" y="5018048"/>
              <a:ext cx="8368037" cy="1485018"/>
            </a:xfrm>
            <a:prstGeom prst="rect">
              <a:avLst/>
            </a:prstGeom>
            <a:solidFill>
              <a:schemeClr val="bg1">
                <a:lumMod val="75000"/>
              </a:schemeClr>
            </a:solidFill>
            <a:ln>
              <a:solidFill>
                <a:srgbClr val="2F528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0F5FFF-660F-4F76-A345-204001F30C2D}"/>
                </a:ext>
              </a:extLst>
            </p:cNvPr>
            <p:cNvSpPr/>
            <p:nvPr/>
          </p:nvSpPr>
          <p:spPr>
            <a:xfrm>
              <a:off x="3751771" y="3238197"/>
              <a:ext cx="8368037" cy="1485018"/>
            </a:xfrm>
            <a:prstGeom prst="rect">
              <a:avLst/>
            </a:prstGeom>
            <a:solidFill>
              <a:schemeClr val="bg1">
                <a:lumMod val="85000"/>
              </a:schemeClr>
            </a:solidFill>
            <a:ln>
              <a:solidFill>
                <a:srgbClr val="2F528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909ED76-EE87-481B-AF24-145C4D1EE66A}"/>
                </a:ext>
              </a:extLst>
            </p:cNvPr>
            <p:cNvSpPr/>
            <p:nvPr/>
          </p:nvSpPr>
          <p:spPr>
            <a:xfrm>
              <a:off x="3573379" y="1568824"/>
              <a:ext cx="8546429" cy="1352904"/>
            </a:xfrm>
            <a:prstGeom prst="rect">
              <a:avLst/>
            </a:prstGeom>
            <a:solidFill>
              <a:schemeClr val="bg1">
                <a:lumMod val="95000"/>
              </a:schemeClr>
            </a:solidFill>
            <a:ln>
              <a:solidFill>
                <a:srgbClr val="2F528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0BFF428F-B8DD-4F5F-80C0-E0979EA5A9CD}"/>
                </a:ext>
              </a:extLst>
            </p:cNvPr>
            <p:cNvGrpSpPr/>
            <p:nvPr/>
          </p:nvGrpSpPr>
          <p:grpSpPr>
            <a:xfrm>
              <a:off x="42760" y="1155032"/>
              <a:ext cx="6923640" cy="5499550"/>
              <a:chOff x="283400" y="1155032"/>
              <a:chExt cx="6923640" cy="5499550"/>
            </a:xfrm>
            <a:effectLst>
              <a:outerShdw blurRad="50800" dist="38100" dir="2700000" algn="tl" rotWithShape="0">
                <a:prstClr val="black">
                  <a:alpha val="40000"/>
                </a:prstClr>
              </a:outerShdw>
            </a:effectLst>
          </p:grpSpPr>
          <p:sp>
            <p:nvSpPr>
              <p:cNvPr id="5" name="Freeform: Shape 4">
                <a:extLst>
                  <a:ext uri="{FF2B5EF4-FFF2-40B4-BE49-F238E27FC236}">
                    <a16:creationId xmlns:a16="http://schemas.microsoft.com/office/drawing/2014/main" id="{7D787C61-B3F3-42B2-8223-7F0094CC4AA7}"/>
                  </a:ext>
                </a:extLst>
              </p:cNvPr>
              <p:cNvSpPr/>
              <p:nvPr/>
            </p:nvSpPr>
            <p:spPr>
              <a:xfrm>
                <a:off x="283400" y="4866533"/>
                <a:ext cx="6923640" cy="1788049"/>
              </a:xfrm>
              <a:custGeom>
                <a:avLst/>
                <a:gdLst>
                  <a:gd name="connsiteX0" fmla="*/ 914400 w 7125419"/>
                  <a:gd name="connsiteY0" fmla="*/ 0 h 1512498"/>
                  <a:gd name="connsiteX1" fmla="*/ 6211019 w 7125419"/>
                  <a:gd name="connsiteY1" fmla="*/ 0 h 1512498"/>
                  <a:gd name="connsiteX2" fmla="*/ 7125419 w 7125419"/>
                  <a:gd name="connsiteY2" fmla="*/ 1512498 h 1512498"/>
                  <a:gd name="connsiteX3" fmla="*/ 0 w 7125419"/>
                  <a:gd name="connsiteY3" fmla="*/ 1512498 h 1512498"/>
                  <a:gd name="connsiteX4" fmla="*/ 914400 w 7125419"/>
                  <a:gd name="connsiteY4" fmla="*/ 0 h 1512498"/>
                  <a:gd name="connsiteX0" fmla="*/ 1153459 w 7125419"/>
                  <a:gd name="connsiteY0" fmla="*/ 4742 h 1512498"/>
                  <a:gd name="connsiteX1" fmla="*/ 6211019 w 7125419"/>
                  <a:gd name="connsiteY1" fmla="*/ 0 h 1512498"/>
                  <a:gd name="connsiteX2" fmla="*/ 7125419 w 7125419"/>
                  <a:gd name="connsiteY2" fmla="*/ 1512498 h 1512498"/>
                  <a:gd name="connsiteX3" fmla="*/ 0 w 7125419"/>
                  <a:gd name="connsiteY3" fmla="*/ 1512498 h 1512498"/>
                  <a:gd name="connsiteX4" fmla="*/ 1153459 w 7125419"/>
                  <a:gd name="connsiteY4" fmla="*/ 4742 h 1512498"/>
                  <a:gd name="connsiteX0" fmla="*/ 1153459 w 7125419"/>
                  <a:gd name="connsiteY0" fmla="*/ 4742 h 1512498"/>
                  <a:gd name="connsiteX1" fmla="*/ 5977937 w 7125419"/>
                  <a:gd name="connsiteY1" fmla="*/ 0 h 1512498"/>
                  <a:gd name="connsiteX2" fmla="*/ 7125419 w 7125419"/>
                  <a:gd name="connsiteY2" fmla="*/ 1512498 h 1512498"/>
                  <a:gd name="connsiteX3" fmla="*/ 0 w 7125419"/>
                  <a:gd name="connsiteY3" fmla="*/ 1512498 h 1512498"/>
                  <a:gd name="connsiteX4" fmla="*/ 1153459 w 7125419"/>
                  <a:gd name="connsiteY4" fmla="*/ 4742 h 1512498"/>
                  <a:gd name="connsiteX0" fmla="*/ 1153459 w 7125419"/>
                  <a:gd name="connsiteY0" fmla="*/ 4742 h 1512498"/>
                  <a:gd name="connsiteX1" fmla="*/ 5965984 w 7125419"/>
                  <a:gd name="connsiteY1" fmla="*/ 0 h 1512498"/>
                  <a:gd name="connsiteX2" fmla="*/ 7125419 w 7125419"/>
                  <a:gd name="connsiteY2" fmla="*/ 1512498 h 1512498"/>
                  <a:gd name="connsiteX3" fmla="*/ 0 w 7125419"/>
                  <a:gd name="connsiteY3" fmla="*/ 1512498 h 1512498"/>
                  <a:gd name="connsiteX4" fmla="*/ 1153459 w 7125419"/>
                  <a:gd name="connsiteY4" fmla="*/ 4742 h 1512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5419" h="1512498">
                    <a:moveTo>
                      <a:pt x="1153459" y="4742"/>
                    </a:moveTo>
                    <a:lnTo>
                      <a:pt x="5965984" y="0"/>
                    </a:lnTo>
                    <a:lnTo>
                      <a:pt x="7125419" y="1512498"/>
                    </a:lnTo>
                    <a:lnTo>
                      <a:pt x="0" y="1512498"/>
                    </a:lnTo>
                    <a:lnTo>
                      <a:pt x="1153459" y="4742"/>
                    </a:lnTo>
                    <a:close/>
                  </a:path>
                </a:pathLst>
              </a:cu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Minor</a:t>
                </a:r>
              </a:p>
            </p:txBody>
          </p:sp>
          <p:sp>
            <p:nvSpPr>
              <p:cNvPr id="8" name="Freeform: Shape 7">
                <a:extLst>
                  <a:ext uri="{FF2B5EF4-FFF2-40B4-BE49-F238E27FC236}">
                    <a16:creationId xmlns:a16="http://schemas.microsoft.com/office/drawing/2014/main" id="{AAF6E08D-627B-40D6-B2A6-4D0A8D1F4D91}"/>
                  </a:ext>
                </a:extLst>
              </p:cNvPr>
              <p:cNvSpPr/>
              <p:nvPr/>
            </p:nvSpPr>
            <p:spPr>
              <a:xfrm>
                <a:off x="1409564" y="3089273"/>
                <a:ext cx="4669011" cy="1782866"/>
              </a:xfrm>
              <a:custGeom>
                <a:avLst/>
                <a:gdLst>
                  <a:gd name="connsiteX0" fmla="*/ 0 w 4799106"/>
                  <a:gd name="connsiteY0" fmla="*/ 1888565 h 1900518"/>
                  <a:gd name="connsiteX1" fmla="*/ 1147483 w 4799106"/>
                  <a:gd name="connsiteY1" fmla="*/ 0 h 1900518"/>
                  <a:gd name="connsiteX2" fmla="*/ 3657600 w 4799106"/>
                  <a:gd name="connsiteY2" fmla="*/ 11953 h 1900518"/>
                  <a:gd name="connsiteX3" fmla="*/ 4799106 w 4799106"/>
                  <a:gd name="connsiteY3" fmla="*/ 1900518 h 1900518"/>
                  <a:gd name="connsiteX4" fmla="*/ 0 w 4799106"/>
                  <a:gd name="connsiteY4" fmla="*/ 1888565 h 1900518"/>
                  <a:gd name="connsiteX0" fmla="*/ 0 w 4805082"/>
                  <a:gd name="connsiteY0" fmla="*/ 1894542 h 1900518"/>
                  <a:gd name="connsiteX1" fmla="*/ 1153459 w 4805082"/>
                  <a:gd name="connsiteY1" fmla="*/ 0 h 1900518"/>
                  <a:gd name="connsiteX2" fmla="*/ 3663576 w 4805082"/>
                  <a:gd name="connsiteY2" fmla="*/ 11953 h 1900518"/>
                  <a:gd name="connsiteX3" fmla="*/ 4805082 w 4805082"/>
                  <a:gd name="connsiteY3" fmla="*/ 1900518 h 1900518"/>
                  <a:gd name="connsiteX4" fmla="*/ 0 w 4805082"/>
                  <a:gd name="connsiteY4" fmla="*/ 1894542 h 190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082" h="1900518">
                    <a:moveTo>
                      <a:pt x="0" y="1894542"/>
                    </a:moveTo>
                    <a:lnTo>
                      <a:pt x="1153459" y="0"/>
                    </a:lnTo>
                    <a:lnTo>
                      <a:pt x="3663576" y="11953"/>
                    </a:lnTo>
                    <a:lnTo>
                      <a:pt x="4805082" y="1900518"/>
                    </a:lnTo>
                    <a:lnTo>
                      <a:pt x="0" y="1894542"/>
                    </a:lnTo>
                    <a:close/>
                  </a:path>
                </a:pathLst>
              </a:cu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Major</a:t>
                </a:r>
              </a:p>
            </p:txBody>
          </p:sp>
          <p:sp>
            <p:nvSpPr>
              <p:cNvPr id="9" name="Freeform: Shape 8">
                <a:extLst>
                  <a:ext uri="{FF2B5EF4-FFF2-40B4-BE49-F238E27FC236}">
                    <a16:creationId xmlns:a16="http://schemas.microsoft.com/office/drawing/2014/main" id="{21BA33C6-5D04-4736-85F1-F4B9224697F3}"/>
                  </a:ext>
                </a:extLst>
              </p:cNvPr>
              <p:cNvSpPr/>
              <p:nvPr/>
            </p:nvSpPr>
            <p:spPr>
              <a:xfrm>
                <a:off x="2524552" y="1155032"/>
                <a:ext cx="2439035" cy="1939848"/>
              </a:xfrm>
              <a:custGeom>
                <a:avLst/>
                <a:gdLst>
                  <a:gd name="connsiteX0" fmla="*/ 0 w 2516094"/>
                  <a:gd name="connsiteY0" fmla="*/ 2043953 h 2049929"/>
                  <a:gd name="connsiteX1" fmla="*/ 2516094 w 2516094"/>
                  <a:gd name="connsiteY1" fmla="*/ 2049929 h 2049929"/>
                  <a:gd name="connsiteX2" fmla="*/ 1267012 w 2516094"/>
                  <a:gd name="connsiteY2" fmla="*/ 0 h 2049929"/>
                  <a:gd name="connsiteX3" fmla="*/ 0 w 2516094"/>
                  <a:gd name="connsiteY3" fmla="*/ 2043953 h 2049929"/>
                  <a:gd name="connsiteX0" fmla="*/ 0 w 2516094"/>
                  <a:gd name="connsiteY0" fmla="*/ 2061883 h 2067859"/>
                  <a:gd name="connsiteX1" fmla="*/ 2516094 w 2516094"/>
                  <a:gd name="connsiteY1" fmla="*/ 2067859 h 2067859"/>
                  <a:gd name="connsiteX2" fmla="*/ 1255059 w 2516094"/>
                  <a:gd name="connsiteY2" fmla="*/ 0 h 2067859"/>
                  <a:gd name="connsiteX3" fmla="*/ 0 w 2516094"/>
                  <a:gd name="connsiteY3" fmla="*/ 2061883 h 2067859"/>
                  <a:gd name="connsiteX0" fmla="*/ 0 w 2510117"/>
                  <a:gd name="connsiteY0" fmla="*/ 2061883 h 2067859"/>
                  <a:gd name="connsiteX1" fmla="*/ 2510117 w 2510117"/>
                  <a:gd name="connsiteY1" fmla="*/ 2067859 h 2067859"/>
                  <a:gd name="connsiteX2" fmla="*/ 1249082 w 2510117"/>
                  <a:gd name="connsiteY2" fmla="*/ 0 h 2067859"/>
                  <a:gd name="connsiteX3" fmla="*/ 0 w 2510117"/>
                  <a:gd name="connsiteY3" fmla="*/ 2061883 h 2067859"/>
                </a:gdLst>
                <a:ahLst/>
                <a:cxnLst>
                  <a:cxn ang="0">
                    <a:pos x="connsiteX0" y="connsiteY0"/>
                  </a:cxn>
                  <a:cxn ang="0">
                    <a:pos x="connsiteX1" y="connsiteY1"/>
                  </a:cxn>
                  <a:cxn ang="0">
                    <a:pos x="connsiteX2" y="connsiteY2"/>
                  </a:cxn>
                  <a:cxn ang="0">
                    <a:pos x="connsiteX3" y="connsiteY3"/>
                  </a:cxn>
                </a:cxnLst>
                <a:rect l="l" t="t" r="r" b="b"/>
                <a:pathLst>
                  <a:path w="2510117" h="2067859">
                    <a:moveTo>
                      <a:pt x="0" y="2061883"/>
                    </a:moveTo>
                    <a:lnTo>
                      <a:pt x="2510117" y="2067859"/>
                    </a:lnTo>
                    <a:lnTo>
                      <a:pt x="1249082" y="0"/>
                    </a:lnTo>
                    <a:lnTo>
                      <a:pt x="0" y="2061883"/>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sz="1200" dirty="0">
                  <a:solidFill>
                    <a:schemeClr val="tx1"/>
                  </a:solidFill>
                </a:endParaRPr>
              </a:p>
              <a:p>
                <a:pPr algn="ctr"/>
                <a:r>
                  <a:rPr lang="en-US" sz="3200" dirty="0">
                    <a:solidFill>
                      <a:schemeClr val="tx1"/>
                    </a:solidFill>
                  </a:rPr>
                  <a:t>Critical</a:t>
                </a:r>
              </a:p>
            </p:txBody>
          </p:sp>
        </p:grpSp>
        <p:sp>
          <p:nvSpPr>
            <p:cNvPr id="12" name="TextBox 11">
              <a:extLst>
                <a:ext uri="{FF2B5EF4-FFF2-40B4-BE49-F238E27FC236}">
                  <a16:creationId xmlns:a16="http://schemas.microsoft.com/office/drawing/2014/main" id="{9F668832-1A6F-4A96-8080-BC2B452B532E}"/>
                </a:ext>
              </a:extLst>
            </p:cNvPr>
            <p:cNvSpPr txBox="1"/>
            <p:nvPr/>
          </p:nvSpPr>
          <p:spPr>
            <a:xfrm>
              <a:off x="7146880" y="1783611"/>
              <a:ext cx="5029200" cy="923330"/>
            </a:xfrm>
            <a:prstGeom prst="rect">
              <a:avLst/>
            </a:prstGeom>
            <a:noFill/>
          </p:spPr>
          <p:txBody>
            <a:bodyPr wrap="square" rtlCol="0">
              <a:spAutoFit/>
            </a:bodyPr>
            <a:lstStyle/>
            <a:p>
              <a:r>
                <a:rPr lang="en-US" dirty="0"/>
                <a:t>BMP deficiencies that result in or pose an immediate threat of pollutant discharges to the MS4 or State waters</a:t>
              </a:r>
            </a:p>
          </p:txBody>
        </p:sp>
        <p:sp>
          <p:nvSpPr>
            <p:cNvPr id="13" name="TextBox 12">
              <a:extLst>
                <a:ext uri="{FF2B5EF4-FFF2-40B4-BE49-F238E27FC236}">
                  <a16:creationId xmlns:a16="http://schemas.microsoft.com/office/drawing/2014/main" id="{BC217FA5-4834-4EDE-AADA-44FD89D8E5C4}"/>
                </a:ext>
              </a:extLst>
            </p:cNvPr>
            <p:cNvSpPr txBox="1"/>
            <p:nvPr/>
          </p:nvSpPr>
          <p:spPr>
            <a:xfrm>
              <a:off x="7092688" y="3242042"/>
              <a:ext cx="5029200" cy="1477328"/>
            </a:xfrm>
            <a:prstGeom prst="rect">
              <a:avLst/>
            </a:prstGeom>
            <a:noFill/>
          </p:spPr>
          <p:txBody>
            <a:bodyPr wrap="square" rtlCol="0">
              <a:spAutoFit/>
            </a:bodyPr>
            <a:lstStyle/>
            <a:p>
              <a:r>
                <a:rPr lang="en-US" dirty="0"/>
                <a:t>Non-critical deficiencies that indicate a lack of good-faith efforts to comply with requirements, and deficiencies that may reasonably result in the discharge of pollutants to the MS4 or State waters with a rain (a 10 year recurrence interval or less)</a:t>
              </a:r>
            </a:p>
          </p:txBody>
        </p:sp>
        <p:sp>
          <p:nvSpPr>
            <p:cNvPr id="14" name="TextBox 13">
              <a:extLst>
                <a:ext uri="{FF2B5EF4-FFF2-40B4-BE49-F238E27FC236}">
                  <a16:creationId xmlns:a16="http://schemas.microsoft.com/office/drawing/2014/main" id="{21F02DFA-65ED-45AB-8468-09668C2536A0}"/>
                </a:ext>
              </a:extLst>
            </p:cNvPr>
            <p:cNvSpPr txBox="1"/>
            <p:nvPr/>
          </p:nvSpPr>
          <p:spPr>
            <a:xfrm>
              <a:off x="7092688" y="5160393"/>
              <a:ext cx="5029200" cy="1200329"/>
            </a:xfrm>
            <a:prstGeom prst="rect">
              <a:avLst/>
            </a:prstGeom>
            <a:noFill/>
            <a:effectLst/>
          </p:spPr>
          <p:txBody>
            <a:bodyPr wrap="square" rtlCol="0" anchor="ctr">
              <a:spAutoFit/>
            </a:bodyPr>
            <a:lstStyle/>
            <a:p>
              <a:r>
                <a:rPr lang="en-US" dirty="0"/>
                <a:t>Do not pose a threat of discharging polluted storm water or pollutants to the MS4 or State waters, but aren’t in strict conformance with an approved ESCP or Rules Relating to Water Quality</a:t>
              </a:r>
            </a:p>
          </p:txBody>
        </p:sp>
      </p:grpSp>
    </p:spTree>
    <p:extLst>
      <p:ext uri="{BB962C8B-B14F-4D97-AF65-F5344CB8AC3E}">
        <p14:creationId xmlns:p14="http://schemas.microsoft.com/office/powerpoint/2010/main" val="2131197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8C411BC-7095-4207-9527-ECAD78E383AE}"/>
              </a:ext>
            </a:extLst>
          </p:cNvPr>
          <p:cNvSpPr/>
          <p:nvPr/>
        </p:nvSpPr>
        <p:spPr>
          <a:xfrm>
            <a:off x="3751771" y="5018048"/>
            <a:ext cx="8368037" cy="1485018"/>
          </a:xfrm>
          <a:prstGeom prst="rect">
            <a:avLst/>
          </a:prstGeom>
          <a:solidFill>
            <a:schemeClr val="bg1">
              <a:lumMod val="75000"/>
            </a:schemeClr>
          </a:solidFill>
          <a:ln>
            <a:solidFill>
              <a:srgbClr val="2F528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0F5FFF-660F-4F76-A345-204001F30C2D}"/>
              </a:ext>
            </a:extLst>
          </p:cNvPr>
          <p:cNvSpPr/>
          <p:nvPr/>
        </p:nvSpPr>
        <p:spPr>
          <a:xfrm>
            <a:off x="3751771" y="3238197"/>
            <a:ext cx="8368037" cy="1485018"/>
          </a:xfrm>
          <a:prstGeom prst="rect">
            <a:avLst/>
          </a:prstGeom>
          <a:solidFill>
            <a:schemeClr val="bg1">
              <a:lumMod val="85000"/>
            </a:schemeClr>
          </a:solidFill>
          <a:ln>
            <a:solidFill>
              <a:srgbClr val="2F528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909ED76-EE87-481B-AF24-145C4D1EE66A}"/>
              </a:ext>
            </a:extLst>
          </p:cNvPr>
          <p:cNvSpPr/>
          <p:nvPr/>
        </p:nvSpPr>
        <p:spPr>
          <a:xfrm>
            <a:off x="3573379" y="1599930"/>
            <a:ext cx="8546429" cy="1352904"/>
          </a:xfrm>
          <a:prstGeom prst="rect">
            <a:avLst/>
          </a:prstGeom>
          <a:solidFill>
            <a:schemeClr val="bg1">
              <a:lumMod val="95000"/>
            </a:schemeClr>
          </a:solidFill>
          <a:ln>
            <a:solidFill>
              <a:srgbClr val="2F528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5F09B1-A24D-43FC-9DC2-4E7DC65007C5}"/>
              </a:ext>
            </a:extLst>
          </p:cNvPr>
          <p:cNvSpPr>
            <a:spLocks noGrp="1"/>
          </p:cNvSpPr>
          <p:nvPr>
            <p:ph type="title"/>
          </p:nvPr>
        </p:nvSpPr>
        <p:spPr>
          <a:xfrm>
            <a:off x="160418" y="0"/>
            <a:ext cx="10869728" cy="1325563"/>
          </a:xfrm>
        </p:spPr>
        <p:txBody>
          <a:bodyPr/>
          <a:lstStyle/>
          <a:p>
            <a:r>
              <a:rPr lang="en-US" dirty="0"/>
              <a:t>Deficiencies: Minor, Major, or Critical?</a:t>
            </a:r>
          </a:p>
        </p:txBody>
      </p:sp>
      <p:grpSp>
        <p:nvGrpSpPr>
          <p:cNvPr id="21" name="Group 20">
            <a:extLst>
              <a:ext uri="{FF2B5EF4-FFF2-40B4-BE49-F238E27FC236}">
                <a16:creationId xmlns:a16="http://schemas.microsoft.com/office/drawing/2014/main" id="{0BFF428F-B8DD-4F5F-80C0-E0979EA5A9CD}"/>
              </a:ext>
            </a:extLst>
          </p:cNvPr>
          <p:cNvGrpSpPr/>
          <p:nvPr/>
        </p:nvGrpSpPr>
        <p:grpSpPr>
          <a:xfrm>
            <a:off x="42760" y="1155032"/>
            <a:ext cx="6923640" cy="5499550"/>
            <a:chOff x="283400" y="1155032"/>
            <a:chExt cx="6923640" cy="5499550"/>
          </a:xfrm>
          <a:effectLst>
            <a:outerShdw blurRad="50800" dist="38100" dir="2700000" algn="tl" rotWithShape="0">
              <a:prstClr val="black">
                <a:alpha val="40000"/>
              </a:prstClr>
            </a:outerShdw>
          </a:effectLst>
        </p:grpSpPr>
        <p:sp>
          <p:nvSpPr>
            <p:cNvPr id="5" name="Freeform: Shape 4">
              <a:extLst>
                <a:ext uri="{FF2B5EF4-FFF2-40B4-BE49-F238E27FC236}">
                  <a16:creationId xmlns:a16="http://schemas.microsoft.com/office/drawing/2014/main" id="{7D787C61-B3F3-42B2-8223-7F0094CC4AA7}"/>
                </a:ext>
              </a:extLst>
            </p:cNvPr>
            <p:cNvSpPr/>
            <p:nvPr/>
          </p:nvSpPr>
          <p:spPr>
            <a:xfrm>
              <a:off x="283400" y="4866533"/>
              <a:ext cx="6923640" cy="1788049"/>
            </a:xfrm>
            <a:custGeom>
              <a:avLst/>
              <a:gdLst>
                <a:gd name="connsiteX0" fmla="*/ 914400 w 7125419"/>
                <a:gd name="connsiteY0" fmla="*/ 0 h 1512498"/>
                <a:gd name="connsiteX1" fmla="*/ 6211019 w 7125419"/>
                <a:gd name="connsiteY1" fmla="*/ 0 h 1512498"/>
                <a:gd name="connsiteX2" fmla="*/ 7125419 w 7125419"/>
                <a:gd name="connsiteY2" fmla="*/ 1512498 h 1512498"/>
                <a:gd name="connsiteX3" fmla="*/ 0 w 7125419"/>
                <a:gd name="connsiteY3" fmla="*/ 1512498 h 1512498"/>
                <a:gd name="connsiteX4" fmla="*/ 914400 w 7125419"/>
                <a:gd name="connsiteY4" fmla="*/ 0 h 1512498"/>
                <a:gd name="connsiteX0" fmla="*/ 1153459 w 7125419"/>
                <a:gd name="connsiteY0" fmla="*/ 4742 h 1512498"/>
                <a:gd name="connsiteX1" fmla="*/ 6211019 w 7125419"/>
                <a:gd name="connsiteY1" fmla="*/ 0 h 1512498"/>
                <a:gd name="connsiteX2" fmla="*/ 7125419 w 7125419"/>
                <a:gd name="connsiteY2" fmla="*/ 1512498 h 1512498"/>
                <a:gd name="connsiteX3" fmla="*/ 0 w 7125419"/>
                <a:gd name="connsiteY3" fmla="*/ 1512498 h 1512498"/>
                <a:gd name="connsiteX4" fmla="*/ 1153459 w 7125419"/>
                <a:gd name="connsiteY4" fmla="*/ 4742 h 1512498"/>
                <a:gd name="connsiteX0" fmla="*/ 1153459 w 7125419"/>
                <a:gd name="connsiteY0" fmla="*/ 4742 h 1512498"/>
                <a:gd name="connsiteX1" fmla="*/ 5977937 w 7125419"/>
                <a:gd name="connsiteY1" fmla="*/ 0 h 1512498"/>
                <a:gd name="connsiteX2" fmla="*/ 7125419 w 7125419"/>
                <a:gd name="connsiteY2" fmla="*/ 1512498 h 1512498"/>
                <a:gd name="connsiteX3" fmla="*/ 0 w 7125419"/>
                <a:gd name="connsiteY3" fmla="*/ 1512498 h 1512498"/>
                <a:gd name="connsiteX4" fmla="*/ 1153459 w 7125419"/>
                <a:gd name="connsiteY4" fmla="*/ 4742 h 1512498"/>
                <a:gd name="connsiteX0" fmla="*/ 1153459 w 7125419"/>
                <a:gd name="connsiteY0" fmla="*/ 4742 h 1512498"/>
                <a:gd name="connsiteX1" fmla="*/ 5965984 w 7125419"/>
                <a:gd name="connsiteY1" fmla="*/ 0 h 1512498"/>
                <a:gd name="connsiteX2" fmla="*/ 7125419 w 7125419"/>
                <a:gd name="connsiteY2" fmla="*/ 1512498 h 1512498"/>
                <a:gd name="connsiteX3" fmla="*/ 0 w 7125419"/>
                <a:gd name="connsiteY3" fmla="*/ 1512498 h 1512498"/>
                <a:gd name="connsiteX4" fmla="*/ 1153459 w 7125419"/>
                <a:gd name="connsiteY4" fmla="*/ 4742 h 1512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5419" h="1512498">
                  <a:moveTo>
                    <a:pt x="1153459" y="4742"/>
                  </a:moveTo>
                  <a:lnTo>
                    <a:pt x="5965984" y="0"/>
                  </a:lnTo>
                  <a:lnTo>
                    <a:pt x="7125419" y="1512498"/>
                  </a:lnTo>
                  <a:lnTo>
                    <a:pt x="0" y="1512498"/>
                  </a:lnTo>
                  <a:lnTo>
                    <a:pt x="1153459" y="4742"/>
                  </a:lnTo>
                  <a:close/>
                </a:path>
              </a:pathLst>
            </a:cu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Minor</a:t>
              </a:r>
            </a:p>
          </p:txBody>
        </p:sp>
        <p:sp>
          <p:nvSpPr>
            <p:cNvPr id="8" name="Freeform: Shape 7">
              <a:extLst>
                <a:ext uri="{FF2B5EF4-FFF2-40B4-BE49-F238E27FC236}">
                  <a16:creationId xmlns:a16="http://schemas.microsoft.com/office/drawing/2014/main" id="{AAF6E08D-627B-40D6-B2A6-4D0A8D1F4D91}"/>
                </a:ext>
              </a:extLst>
            </p:cNvPr>
            <p:cNvSpPr/>
            <p:nvPr/>
          </p:nvSpPr>
          <p:spPr>
            <a:xfrm>
              <a:off x="1409564" y="3089273"/>
              <a:ext cx="4669011" cy="1782866"/>
            </a:xfrm>
            <a:custGeom>
              <a:avLst/>
              <a:gdLst>
                <a:gd name="connsiteX0" fmla="*/ 0 w 4799106"/>
                <a:gd name="connsiteY0" fmla="*/ 1888565 h 1900518"/>
                <a:gd name="connsiteX1" fmla="*/ 1147483 w 4799106"/>
                <a:gd name="connsiteY1" fmla="*/ 0 h 1900518"/>
                <a:gd name="connsiteX2" fmla="*/ 3657600 w 4799106"/>
                <a:gd name="connsiteY2" fmla="*/ 11953 h 1900518"/>
                <a:gd name="connsiteX3" fmla="*/ 4799106 w 4799106"/>
                <a:gd name="connsiteY3" fmla="*/ 1900518 h 1900518"/>
                <a:gd name="connsiteX4" fmla="*/ 0 w 4799106"/>
                <a:gd name="connsiteY4" fmla="*/ 1888565 h 1900518"/>
                <a:gd name="connsiteX0" fmla="*/ 0 w 4805082"/>
                <a:gd name="connsiteY0" fmla="*/ 1894542 h 1900518"/>
                <a:gd name="connsiteX1" fmla="*/ 1153459 w 4805082"/>
                <a:gd name="connsiteY1" fmla="*/ 0 h 1900518"/>
                <a:gd name="connsiteX2" fmla="*/ 3663576 w 4805082"/>
                <a:gd name="connsiteY2" fmla="*/ 11953 h 1900518"/>
                <a:gd name="connsiteX3" fmla="*/ 4805082 w 4805082"/>
                <a:gd name="connsiteY3" fmla="*/ 1900518 h 1900518"/>
                <a:gd name="connsiteX4" fmla="*/ 0 w 4805082"/>
                <a:gd name="connsiteY4" fmla="*/ 1894542 h 190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082" h="1900518">
                  <a:moveTo>
                    <a:pt x="0" y="1894542"/>
                  </a:moveTo>
                  <a:lnTo>
                    <a:pt x="1153459" y="0"/>
                  </a:lnTo>
                  <a:lnTo>
                    <a:pt x="3663576" y="11953"/>
                  </a:lnTo>
                  <a:lnTo>
                    <a:pt x="4805082" y="1900518"/>
                  </a:lnTo>
                  <a:lnTo>
                    <a:pt x="0" y="1894542"/>
                  </a:lnTo>
                  <a:close/>
                </a:path>
              </a:pathLst>
            </a:cu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Major</a:t>
              </a:r>
            </a:p>
          </p:txBody>
        </p:sp>
        <p:sp>
          <p:nvSpPr>
            <p:cNvPr id="9" name="Freeform: Shape 8">
              <a:extLst>
                <a:ext uri="{FF2B5EF4-FFF2-40B4-BE49-F238E27FC236}">
                  <a16:creationId xmlns:a16="http://schemas.microsoft.com/office/drawing/2014/main" id="{21BA33C6-5D04-4736-85F1-F4B9224697F3}"/>
                </a:ext>
              </a:extLst>
            </p:cNvPr>
            <p:cNvSpPr/>
            <p:nvPr/>
          </p:nvSpPr>
          <p:spPr>
            <a:xfrm>
              <a:off x="2524552" y="1155032"/>
              <a:ext cx="2439035" cy="1939848"/>
            </a:xfrm>
            <a:custGeom>
              <a:avLst/>
              <a:gdLst>
                <a:gd name="connsiteX0" fmla="*/ 0 w 2516094"/>
                <a:gd name="connsiteY0" fmla="*/ 2043953 h 2049929"/>
                <a:gd name="connsiteX1" fmla="*/ 2516094 w 2516094"/>
                <a:gd name="connsiteY1" fmla="*/ 2049929 h 2049929"/>
                <a:gd name="connsiteX2" fmla="*/ 1267012 w 2516094"/>
                <a:gd name="connsiteY2" fmla="*/ 0 h 2049929"/>
                <a:gd name="connsiteX3" fmla="*/ 0 w 2516094"/>
                <a:gd name="connsiteY3" fmla="*/ 2043953 h 2049929"/>
                <a:gd name="connsiteX0" fmla="*/ 0 w 2516094"/>
                <a:gd name="connsiteY0" fmla="*/ 2061883 h 2067859"/>
                <a:gd name="connsiteX1" fmla="*/ 2516094 w 2516094"/>
                <a:gd name="connsiteY1" fmla="*/ 2067859 h 2067859"/>
                <a:gd name="connsiteX2" fmla="*/ 1255059 w 2516094"/>
                <a:gd name="connsiteY2" fmla="*/ 0 h 2067859"/>
                <a:gd name="connsiteX3" fmla="*/ 0 w 2516094"/>
                <a:gd name="connsiteY3" fmla="*/ 2061883 h 2067859"/>
                <a:gd name="connsiteX0" fmla="*/ 0 w 2510117"/>
                <a:gd name="connsiteY0" fmla="*/ 2061883 h 2067859"/>
                <a:gd name="connsiteX1" fmla="*/ 2510117 w 2510117"/>
                <a:gd name="connsiteY1" fmla="*/ 2067859 h 2067859"/>
                <a:gd name="connsiteX2" fmla="*/ 1249082 w 2510117"/>
                <a:gd name="connsiteY2" fmla="*/ 0 h 2067859"/>
                <a:gd name="connsiteX3" fmla="*/ 0 w 2510117"/>
                <a:gd name="connsiteY3" fmla="*/ 2061883 h 2067859"/>
              </a:gdLst>
              <a:ahLst/>
              <a:cxnLst>
                <a:cxn ang="0">
                  <a:pos x="connsiteX0" y="connsiteY0"/>
                </a:cxn>
                <a:cxn ang="0">
                  <a:pos x="connsiteX1" y="connsiteY1"/>
                </a:cxn>
                <a:cxn ang="0">
                  <a:pos x="connsiteX2" y="connsiteY2"/>
                </a:cxn>
                <a:cxn ang="0">
                  <a:pos x="connsiteX3" y="connsiteY3"/>
                </a:cxn>
              </a:cxnLst>
              <a:rect l="l" t="t" r="r" b="b"/>
              <a:pathLst>
                <a:path w="2510117" h="2067859">
                  <a:moveTo>
                    <a:pt x="0" y="2061883"/>
                  </a:moveTo>
                  <a:lnTo>
                    <a:pt x="2510117" y="2067859"/>
                  </a:lnTo>
                  <a:lnTo>
                    <a:pt x="1249082" y="0"/>
                  </a:lnTo>
                  <a:lnTo>
                    <a:pt x="0" y="2061883"/>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sz="1200" dirty="0">
                <a:solidFill>
                  <a:schemeClr val="tx1"/>
                </a:solidFill>
              </a:endParaRPr>
            </a:p>
            <a:p>
              <a:pPr algn="ctr"/>
              <a:r>
                <a:rPr lang="en-US" sz="3200" dirty="0">
                  <a:solidFill>
                    <a:schemeClr val="tx1"/>
                  </a:solidFill>
                </a:rPr>
                <a:t>Critical</a:t>
              </a:r>
            </a:p>
          </p:txBody>
        </p:sp>
      </p:grpSp>
      <p:sp>
        <p:nvSpPr>
          <p:cNvPr id="12" name="TextBox 11">
            <a:extLst>
              <a:ext uri="{FF2B5EF4-FFF2-40B4-BE49-F238E27FC236}">
                <a16:creationId xmlns:a16="http://schemas.microsoft.com/office/drawing/2014/main" id="{9F668832-1A6F-4A96-8080-BC2B452B532E}"/>
              </a:ext>
            </a:extLst>
          </p:cNvPr>
          <p:cNvSpPr txBox="1"/>
          <p:nvPr/>
        </p:nvSpPr>
        <p:spPr>
          <a:xfrm>
            <a:off x="7146880" y="1814717"/>
            <a:ext cx="50292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Involves a discharge: Yes</a:t>
            </a:r>
          </a:p>
          <a:p>
            <a:pPr marL="285750" indent="-285750">
              <a:buFont typeface="Arial" panose="020B0604020202020204" pitchFamily="34" charset="0"/>
              <a:buChar char="•"/>
            </a:pPr>
            <a:r>
              <a:rPr lang="en-US" dirty="0"/>
              <a:t>Correction Time: By close of day</a:t>
            </a:r>
          </a:p>
          <a:p>
            <a:pPr marL="285750" indent="-285750">
              <a:buFont typeface="Arial" panose="020B0604020202020204" pitchFamily="34" charset="0"/>
              <a:buChar char="•"/>
            </a:pPr>
            <a:r>
              <a:rPr lang="en-US" dirty="0"/>
              <a:t>Report to MS4 and DOH: Yes</a:t>
            </a:r>
          </a:p>
        </p:txBody>
      </p:sp>
      <p:sp>
        <p:nvSpPr>
          <p:cNvPr id="13" name="TextBox 12">
            <a:extLst>
              <a:ext uri="{FF2B5EF4-FFF2-40B4-BE49-F238E27FC236}">
                <a16:creationId xmlns:a16="http://schemas.microsoft.com/office/drawing/2014/main" id="{BC217FA5-4834-4EDE-AADA-44FD89D8E5C4}"/>
              </a:ext>
            </a:extLst>
          </p:cNvPr>
          <p:cNvSpPr txBox="1"/>
          <p:nvPr/>
        </p:nvSpPr>
        <p:spPr>
          <a:xfrm>
            <a:off x="7146880" y="3380542"/>
            <a:ext cx="50292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Involves a discharge: NO</a:t>
            </a:r>
          </a:p>
          <a:p>
            <a:pPr marL="285750" indent="-285750">
              <a:buFont typeface="Arial" panose="020B0604020202020204" pitchFamily="34" charset="0"/>
              <a:buChar char="•"/>
            </a:pPr>
            <a:r>
              <a:rPr lang="en-US" dirty="0"/>
              <a:t>Correction Time: ASAP but no more than 5 days, before next forecasted rain</a:t>
            </a:r>
          </a:p>
          <a:p>
            <a:pPr marL="285750" indent="-285750">
              <a:buFont typeface="Arial" panose="020B0604020202020204" pitchFamily="34" charset="0"/>
              <a:buChar char="•"/>
            </a:pPr>
            <a:r>
              <a:rPr lang="en-US" dirty="0"/>
              <a:t>Report to MS4 and DOH: No</a:t>
            </a:r>
          </a:p>
        </p:txBody>
      </p:sp>
      <p:sp>
        <p:nvSpPr>
          <p:cNvPr id="14" name="TextBox 13">
            <a:extLst>
              <a:ext uri="{FF2B5EF4-FFF2-40B4-BE49-F238E27FC236}">
                <a16:creationId xmlns:a16="http://schemas.microsoft.com/office/drawing/2014/main" id="{21F02DFA-65ED-45AB-8468-09668C2536A0}"/>
              </a:ext>
            </a:extLst>
          </p:cNvPr>
          <p:cNvSpPr txBox="1"/>
          <p:nvPr/>
        </p:nvSpPr>
        <p:spPr>
          <a:xfrm>
            <a:off x="7146880" y="5160393"/>
            <a:ext cx="5029200" cy="1200329"/>
          </a:xfrm>
          <a:prstGeom prst="rect">
            <a:avLst/>
          </a:prstGeom>
          <a:noFill/>
          <a:effectLst/>
        </p:spPr>
        <p:txBody>
          <a:bodyPr wrap="square" rtlCol="0" anchor="ctr">
            <a:spAutoFit/>
          </a:bodyPr>
          <a:lstStyle/>
          <a:p>
            <a:pPr marL="285750" indent="-285750">
              <a:buFont typeface="Arial" panose="020B0604020202020204" pitchFamily="34" charset="0"/>
              <a:buChar char="•"/>
            </a:pPr>
            <a:r>
              <a:rPr lang="en-US" dirty="0"/>
              <a:t>Involves a discharge: NO</a:t>
            </a:r>
          </a:p>
          <a:p>
            <a:pPr marL="285750" indent="-285750">
              <a:buFont typeface="Arial" panose="020B0604020202020204" pitchFamily="34" charset="0"/>
              <a:buChar char="•"/>
            </a:pPr>
            <a:r>
              <a:rPr lang="en-US" dirty="0"/>
              <a:t>Correction Time: ASAP or no more than 10 days, before next forecasted rain</a:t>
            </a:r>
          </a:p>
          <a:p>
            <a:pPr marL="285750" indent="-285750">
              <a:buFont typeface="Arial" panose="020B0604020202020204" pitchFamily="34" charset="0"/>
              <a:buChar char="•"/>
            </a:pPr>
            <a:r>
              <a:rPr lang="en-US" dirty="0"/>
              <a:t>Report to MS4 and DOH: No</a:t>
            </a:r>
          </a:p>
        </p:txBody>
      </p:sp>
    </p:spTree>
    <p:extLst>
      <p:ext uri="{BB962C8B-B14F-4D97-AF65-F5344CB8AC3E}">
        <p14:creationId xmlns:p14="http://schemas.microsoft.com/office/powerpoint/2010/main" val="1362866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807428-F395-40B8-B778-1C93986C35E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691797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807428-F395-40B8-B778-1C93986C35E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pic>
        <p:nvPicPr>
          <p:cNvPr id="2" name="Picture 1">
            <a:extLst>
              <a:ext uri="{FF2B5EF4-FFF2-40B4-BE49-F238E27FC236}">
                <a16:creationId xmlns:a16="http://schemas.microsoft.com/office/drawing/2014/main" id="{296EB3C9-1BBD-40C6-B079-D3DD5905F08A}"/>
              </a:ext>
            </a:extLst>
          </p:cNvPr>
          <p:cNvPicPr>
            <a:picLocks noChangeAspect="1"/>
          </p:cNvPicPr>
          <p:nvPr/>
        </p:nvPicPr>
        <p:blipFill>
          <a:blip r:embed="rId5"/>
          <a:stretch>
            <a:fillRect/>
          </a:stretch>
        </p:blipFill>
        <p:spPr>
          <a:xfrm>
            <a:off x="5581650" y="1209675"/>
            <a:ext cx="5928902" cy="4876800"/>
          </a:xfrm>
          <a:prstGeom prst="rect">
            <a:avLst/>
          </a:prstGeom>
        </p:spPr>
      </p:pic>
    </p:spTree>
    <p:extLst>
      <p:ext uri="{BB962C8B-B14F-4D97-AF65-F5344CB8AC3E}">
        <p14:creationId xmlns:p14="http://schemas.microsoft.com/office/powerpoint/2010/main" val="2340521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12764-C1CB-4B06-B1AA-B2C06333DF59}"/>
              </a:ext>
            </a:extLst>
          </p:cNvPr>
          <p:cNvSpPr>
            <a:spLocks noGrp="1"/>
          </p:cNvSpPr>
          <p:nvPr>
            <p:ph type="title"/>
          </p:nvPr>
        </p:nvSpPr>
        <p:spPr>
          <a:xfrm>
            <a:off x="241340" y="14635"/>
            <a:ext cx="7110663" cy="1325563"/>
          </a:xfrm>
        </p:spPr>
        <p:txBody>
          <a:bodyPr/>
          <a:lstStyle/>
          <a:p>
            <a:r>
              <a:rPr lang="en-US" dirty="0"/>
              <a:t>How could we fix it?</a:t>
            </a:r>
          </a:p>
        </p:txBody>
      </p:sp>
      <p:pic>
        <p:nvPicPr>
          <p:cNvPr id="4" name="Picture 3">
            <a:extLst>
              <a:ext uri="{FF2B5EF4-FFF2-40B4-BE49-F238E27FC236}">
                <a16:creationId xmlns:a16="http://schemas.microsoft.com/office/drawing/2014/main" id="{17521784-918A-4A13-A408-850AD12F4C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9793" y="2135820"/>
            <a:ext cx="5833477" cy="4375108"/>
          </a:xfrm>
          <a:prstGeom prst="rect">
            <a:avLst/>
          </a:prstGeom>
          <a:ln w="28575">
            <a:solidFill>
              <a:schemeClr val="accent6"/>
            </a:solidFill>
          </a:ln>
        </p:spPr>
      </p:pic>
      <p:pic>
        <p:nvPicPr>
          <p:cNvPr id="5" name="Picture 4">
            <a:extLst>
              <a:ext uri="{FF2B5EF4-FFF2-40B4-BE49-F238E27FC236}">
                <a16:creationId xmlns:a16="http://schemas.microsoft.com/office/drawing/2014/main" id="{45F6B86B-F8C2-4904-9F2E-399B2270EDC0}"/>
              </a:ext>
            </a:extLst>
          </p:cNvPr>
          <p:cNvPicPr>
            <a:picLocks noChangeAspect="1"/>
          </p:cNvPicPr>
          <p:nvPr/>
        </p:nvPicPr>
        <p:blipFill>
          <a:blip r:embed="rId4"/>
          <a:stretch>
            <a:fillRect/>
          </a:stretch>
        </p:blipFill>
        <p:spPr>
          <a:xfrm>
            <a:off x="118730" y="2135819"/>
            <a:ext cx="5961194" cy="4379976"/>
          </a:xfrm>
          <a:prstGeom prst="rect">
            <a:avLst/>
          </a:prstGeom>
          <a:ln w="28575">
            <a:solidFill>
              <a:schemeClr val="accent6"/>
            </a:solidFill>
          </a:ln>
        </p:spPr>
      </p:pic>
    </p:spTree>
    <p:extLst>
      <p:ext uri="{BB962C8B-B14F-4D97-AF65-F5344CB8AC3E}">
        <p14:creationId xmlns:p14="http://schemas.microsoft.com/office/powerpoint/2010/main" val="1085163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12764-C1CB-4B06-B1AA-B2C06333DF59}"/>
              </a:ext>
            </a:extLst>
          </p:cNvPr>
          <p:cNvSpPr>
            <a:spLocks noGrp="1"/>
          </p:cNvSpPr>
          <p:nvPr>
            <p:ph type="title"/>
          </p:nvPr>
        </p:nvSpPr>
        <p:spPr>
          <a:xfrm>
            <a:off x="70422" y="5098"/>
            <a:ext cx="7110663" cy="1325563"/>
          </a:xfrm>
        </p:spPr>
        <p:txBody>
          <a:bodyPr/>
          <a:lstStyle/>
          <a:p>
            <a:r>
              <a:rPr lang="en-US" dirty="0"/>
              <a:t>How could we fix it?</a:t>
            </a:r>
          </a:p>
        </p:txBody>
      </p:sp>
      <p:sp>
        <p:nvSpPr>
          <p:cNvPr id="13" name="TextBox 12">
            <a:extLst>
              <a:ext uri="{FF2B5EF4-FFF2-40B4-BE49-F238E27FC236}">
                <a16:creationId xmlns:a16="http://schemas.microsoft.com/office/drawing/2014/main" id="{560F791F-CD47-4BFA-9676-4BCBEA8F14CB}"/>
              </a:ext>
            </a:extLst>
          </p:cNvPr>
          <p:cNvSpPr txBox="1"/>
          <p:nvPr/>
        </p:nvSpPr>
        <p:spPr>
          <a:xfrm>
            <a:off x="143271" y="1214482"/>
            <a:ext cx="6147428"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Consider maintenance and site conditions</a:t>
            </a:r>
          </a:p>
        </p:txBody>
      </p:sp>
      <p:pic>
        <p:nvPicPr>
          <p:cNvPr id="4" name="Picture 3">
            <a:extLst>
              <a:ext uri="{FF2B5EF4-FFF2-40B4-BE49-F238E27FC236}">
                <a16:creationId xmlns:a16="http://schemas.microsoft.com/office/drawing/2014/main" id="{0A3A433A-7FD7-47C3-9A8D-A6EFC8234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876" y="3373175"/>
            <a:ext cx="4504683" cy="3378512"/>
          </a:xfrm>
          <a:prstGeom prst="rect">
            <a:avLst/>
          </a:prstGeom>
          <a:ln w="28575">
            <a:solidFill>
              <a:schemeClr val="accent6"/>
            </a:solidFill>
          </a:ln>
        </p:spPr>
      </p:pic>
      <p:pic>
        <p:nvPicPr>
          <p:cNvPr id="6" name="Picture 5">
            <a:extLst>
              <a:ext uri="{FF2B5EF4-FFF2-40B4-BE49-F238E27FC236}">
                <a16:creationId xmlns:a16="http://schemas.microsoft.com/office/drawing/2014/main" id="{93CCB514-4E02-457C-AFA0-5DBA76DD88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3193" y="318992"/>
            <a:ext cx="5342635" cy="3005233"/>
          </a:xfrm>
          <a:prstGeom prst="rect">
            <a:avLst/>
          </a:prstGeom>
          <a:ln w="28575">
            <a:solidFill>
              <a:schemeClr val="accent6"/>
            </a:solidFill>
          </a:ln>
        </p:spPr>
      </p:pic>
      <p:pic>
        <p:nvPicPr>
          <p:cNvPr id="8" name="Picture 7">
            <a:extLst>
              <a:ext uri="{FF2B5EF4-FFF2-40B4-BE49-F238E27FC236}">
                <a16:creationId xmlns:a16="http://schemas.microsoft.com/office/drawing/2014/main" id="{E0CFC277-D60E-45D0-A298-85AC620A88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18" t="23550"/>
          <a:stretch/>
        </p:blipFill>
        <p:spPr>
          <a:xfrm>
            <a:off x="143271" y="2760298"/>
            <a:ext cx="6841606" cy="3991389"/>
          </a:xfrm>
          <a:prstGeom prst="rect">
            <a:avLst/>
          </a:prstGeom>
          <a:ln w="28575">
            <a:solidFill>
              <a:schemeClr val="accent6"/>
            </a:solidFill>
          </a:ln>
        </p:spPr>
      </p:pic>
    </p:spTree>
    <p:extLst>
      <p:ext uri="{BB962C8B-B14F-4D97-AF65-F5344CB8AC3E}">
        <p14:creationId xmlns:p14="http://schemas.microsoft.com/office/powerpoint/2010/main" val="37347285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a19a279f-5d94-49a7-9a74-82625636b0db"/>
</p:tagLst>
</file>

<file path=ppt/tags/tag10.xml><?xml version="1.0" encoding="utf-8"?>
<p:tagLst xmlns:a="http://schemas.openxmlformats.org/drawingml/2006/main" xmlns:r="http://schemas.openxmlformats.org/officeDocument/2006/relationships" xmlns:p="http://schemas.openxmlformats.org/presentationml/2006/main">
  <p:tag name="__PE_POLL_EMBED_ID" val="cfe26b51-78aa-4c61-b0b2-3e9f70a6858c"/>
</p:tagLst>
</file>

<file path=ppt/tags/tag2.xml><?xml version="1.0" encoding="utf-8"?>
<p:tagLst xmlns:a="http://schemas.openxmlformats.org/drawingml/2006/main" xmlns:r="http://schemas.openxmlformats.org/officeDocument/2006/relationships" xmlns:p="http://schemas.openxmlformats.org/presentationml/2006/main">
  <p:tag name="__PE_POLL_EMBED_ID" val="a19a279f-5d94-49a7-9a74-82625636b0db"/>
</p:tagLst>
</file>

<file path=ppt/tags/tag3.xml><?xml version="1.0" encoding="utf-8"?>
<p:tagLst xmlns:a="http://schemas.openxmlformats.org/drawingml/2006/main" xmlns:r="http://schemas.openxmlformats.org/officeDocument/2006/relationships" xmlns:p="http://schemas.openxmlformats.org/presentationml/2006/main">
  <p:tag name="__PE_POLL_EMBED_ID" val="ae32380a-6ba0-41dc-8211-97551bc0cca6"/>
</p:tagLst>
</file>

<file path=ppt/tags/tag4.xml><?xml version="1.0" encoding="utf-8"?>
<p:tagLst xmlns:a="http://schemas.openxmlformats.org/drawingml/2006/main" xmlns:r="http://schemas.openxmlformats.org/officeDocument/2006/relationships" xmlns:p="http://schemas.openxmlformats.org/presentationml/2006/main">
  <p:tag name="__PE_POLL_EMBED_ID" val="ae32380a-6ba0-41dc-8211-97551bc0cca6"/>
</p:tagLst>
</file>

<file path=ppt/tags/tag5.xml><?xml version="1.0" encoding="utf-8"?>
<p:tagLst xmlns:a="http://schemas.openxmlformats.org/drawingml/2006/main" xmlns:r="http://schemas.openxmlformats.org/officeDocument/2006/relationships" xmlns:p="http://schemas.openxmlformats.org/presentationml/2006/main">
  <p:tag name="__PE_POLL_EMBED_ID" val="fd42e722-0051-4177-88a3-e4c90b13d9b9"/>
</p:tagLst>
</file>

<file path=ppt/tags/tag6.xml><?xml version="1.0" encoding="utf-8"?>
<p:tagLst xmlns:a="http://schemas.openxmlformats.org/drawingml/2006/main" xmlns:r="http://schemas.openxmlformats.org/officeDocument/2006/relationships" xmlns:p="http://schemas.openxmlformats.org/presentationml/2006/main">
  <p:tag name="__PE_POLL_EMBED_ID" val="fd42e722-0051-4177-88a3-e4c90b13d9b9"/>
</p:tagLst>
</file>

<file path=ppt/tags/tag7.xml><?xml version="1.0" encoding="utf-8"?>
<p:tagLst xmlns:a="http://schemas.openxmlformats.org/drawingml/2006/main" xmlns:r="http://schemas.openxmlformats.org/officeDocument/2006/relationships" xmlns:p="http://schemas.openxmlformats.org/presentationml/2006/main">
  <p:tag name="__PE_POLL_EMBED_ID" val="6277177f-7199-411b-bf5d-6f3acbce8f7a"/>
</p:tagLst>
</file>

<file path=ppt/tags/tag8.xml><?xml version="1.0" encoding="utf-8"?>
<p:tagLst xmlns:a="http://schemas.openxmlformats.org/drawingml/2006/main" xmlns:r="http://schemas.openxmlformats.org/officeDocument/2006/relationships" xmlns:p="http://schemas.openxmlformats.org/presentationml/2006/main">
  <p:tag name="__PE_POLL_EMBED_ID" val="6277177f-7199-411b-bf5d-6f3acbce8f7a"/>
</p:tagLst>
</file>

<file path=ppt/tags/tag9.xml><?xml version="1.0" encoding="utf-8"?>
<p:tagLst xmlns:a="http://schemas.openxmlformats.org/drawingml/2006/main" xmlns:r="http://schemas.openxmlformats.org/officeDocument/2006/relationships" xmlns:p="http://schemas.openxmlformats.org/presentationml/2006/main">
  <p:tag name="__PE_POLL_EMBED_ID" val="22f379b6-4f1c-4ccb-8232-eec3e2742f8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1387</TotalTime>
  <Words>1028</Words>
  <Application>Microsoft Office PowerPoint</Application>
  <PresentationFormat>Widescreen</PresentationFormat>
  <Paragraphs>125</Paragraphs>
  <Slides>36</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Minor, Major, or Critical?</vt:lpstr>
      <vt:lpstr>Tracking &amp; Categorizing Deficiencies</vt:lpstr>
      <vt:lpstr>Minor, Major, or Critical? Categorizing allows trend analysis &amp; effectiveness measurement</vt:lpstr>
      <vt:lpstr>Deficiencies: Minor, Major, or Critical?</vt:lpstr>
      <vt:lpstr>Deficiencies: Minor, Major, or Critical?</vt:lpstr>
      <vt:lpstr>PowerPoint Presentation</vt:lpstr>
      <vt:lpstr>PowerPoint Presentation</vt:lpstr>
      <vt:lpstr>How could we fix it?</vt:lpstr>
      <vt:lpstr>How could we fix it?</vt:lpstr>
      <vt:lpstr>Can a note help me here?</vt:lpstr>
      <vt:lpstr>PowerPoint Presentation</vt:lpstr>
      <vt:lpstr>PowerPoint Presentation</vt:lpstr>
      <vt:lpstr>How could we fix it?</vt:lpstr>
      <vt:lpstr>How could we fix it?</vt:lpstr>
      <vt:lpstr>Can a note help me here?</vt:lpstr>
      <vt:lpstr>PowerPoint Presentation</vt:lpstr>
      <vt:lpstr>PowerPoint Presentation</vt:lpstr>
      <vt:lpstr>How could we fix it?</vt:lpstr>
      <vt:lpstr>How could we fix it?</vt:lpstr>
      <vt:lpstr>Can a note help me here?</vt:lpstr>
      <vt:lpstr>PowerPoint Presentation</vt:lpstr>
      <vt:lpstr>PowerPoint Presentation</vt:lpstr>
      <vt:lpstr>Is it minor, major, or critical?</vt:lpstr>
      <vt:lpstr>How could we fix it?</vt:lpstr>
      <vt:lpstr>Can a note help me here?</vt:lpstr>
      <vt:lpstr>PowerPoint Presentation</vt:lpstr>
      <vt:lpstr>How could we fix it?</vt:lpstr>
      <vt:lpstr>How could we fix it?</vt:lpstr>
      <vt:lpstr>Can a note help me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it minor, major, or critical?</dc:title>
  <dc:creator>Jamie Tanimoto</dc:creator>
  <cp:lastModifiedBy>Saydielyn Arakaki</cp:lastModifiedBy>
  <cp:revision>50</cp:revision>
  <dcterms:created xsi:type="dcterms:W3CDTF">2019-04-26T01:45:15Z</dcterms:created>
  <dcterms:modified xsi:type="dcterms:W3CDTF">2019-07-18T23:50:08Z</dcterms:modified>
</cp:coreProperties>
</file>