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45"/>
  </p:notesMasterIdLst>
  <p:handoutMasterIdLst>
    <p:handoutMasterId r:id="rId46"/>
  </p:handoutMasterIdLst>
  <p:sldIdLst>
    <p:sldId id="258" r:id="rId2"/>
    <p:sldId id="320" r:id="rId3"/>
    <p:sldId id="321" r:id="rId4"/>
    <p:sldId id="322" r:id="rId5"/>
    <p:sldId id="323" r:id="rId6"/>
    <p:sldId id="324" r:id="rId7"/>
    <p:sldId id="325" r:id="rId8"/>
    <p:sldId id="330" r:id="rId9"/>
    <p:sldId id="331" r:id="rId10"/>
    <p:sldId id="332" r:id="rId11"/>
    <p:sldId id="333" r:id="rId12"/>
    <p:sldId id="334" r:id="rId13"/>
    <p:sldId id="335" r:id="rId14"/>
    <p:sldId id="301" r:id="rId15"/>
    <p:sldId id="343" r:id="rId16"/>
    <p:sldId id="344" r:id="rId17"/>
    <p:sldId id="341" r:id="rId18"/>
    <p:sldId id="342" r:id="rId19"/>
    <p:sldId id="317" r:id="rId20"/>
    <p:sldId id="284" r:id="rId21"/>
    <p:sldId id="302" r:id="rId22"/>
    <p:sldId id="285" r:id="rId23"/>
    <p:sldId id="307" r:id="rId24"/>
    <p:sldId id="306" r:id="rId25"/>
    <p:sldId id="336" r:id="rId26"/>
    <p:sldId id="337" r:id="rId27"/>
    <p:sldId id="338" r:id="rId28"/>
    <p:sldId id="287" r:id="rId29"/>
    <p:sldId id="318" r:id="rId30"/>
    <p:sldId id="288" r:id="rId31"/>
    <p:sldId id="296" r:id="rId32"/>
    <p:sldId id="339" r:id="rId33"/>
    <p:sldId id="340" r:id="rId34"/>
    <p:sldId id="282" r:id="rId35"/>
    <p:sldId id="290" r:id="rId36"/>
    <p:sldId id="291" r:id="rId37"/>
    <p:sldId id="292" r:id="rId38"/>
    <p:sldId id="295" r:id="rId39"/>
    <p:sldId id="294" r:id="rId40"/>
    <p:sldId id="316" r:id="rId41"/>
    <p:sldId id="257" r:id="rId42"/>
    <p:sldId id="315" r:id="rId43"/>
    <p:sldId id="259" r:id="rId4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9E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0" autoAdjust="0"/>
    <p:restoredTop sz="91166" autoAdjust="0"/>
  </p:normalViewPr>
  <p:slideViewPr>
    <p:cSldViewPr snapToGrid="0">
      <p:cViewPr varScale="1">
        <p:scale>
          <a:sx n="99" d="100"/>
          <a:sy n="99" d="100"/>
        </p:scale>
        <p:origin x="504" y="90"/>
      </p:cViewPr>
      <p:guideLst>
        <p:guide orient="horz" pos="2160"/>
        <p:guide pos="3840"/>
      </p:guideLst>
    </p:cSldViewPr>
  </p:slideViewPr>
  <p:notesTextViewPr>
    <p:cViewPr>
      <p:scale>
        <a:sx n="3" d="2"/>
        <a:sy n="3" d="2"/>
      </p:scale>
      <p:origin x="0" y="0"/>
    </p:cViewPr>
  </p:notesTextViewPr>
  <p:notesViewPr>
    <p:cSldViewPr snapToGrid="0">
      <p:cViewPr varScale="1">
        <p:scale>
          <a:sx n="69" d="100"/>
          <a:sy n="69" d="100"/>
        </p:scale>
        <p:origin x="256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0E08F2E-5F06-4CE2-A139-452A1382A6F0}" type="datetimeFigureOut">
              <a:rPr lang="en-US"/>
              <a:t>12/5/2018</a:t>
            </a:fld>
            <a:endParaRPr/>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A4C5DC6-1594-414D-9341-ABA08739246C}" type="datetimeFigureOut">
              <a:rPr lang="en-US"/>
              <a:t>12/5/2018</a:t>
            </a:fld>
            <a:endParaRPr/>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2265635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storm water, NPDES permits kick in when you have 1 acre of more of disturbance. </a:t>
            </a:r>
          </a:p>
          <a:p>
            <a:r>
              <a:rPr lang="en-US" dirty="0"/>
              <a:t>In that case, a site must have some sort of NPDES permit – it could get an Individual Permit, which is tailored for the site. Or it could get an NGPC, which is a letter verifying coverage under the State’s general permit, or HAR 11-55, App C. Pretty much anyone who asks, and promises to implement the required BMPs, can get an NGPC.</a:t>
            </a:r>
          </a:p>
          <a:p>
            <a:r>
              <a:rPr lang="en-US" dirty="0"/>
              <a:t>Some of those BMPs include…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1052753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2063407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thing I’d like to touch on today  - the importance of reporting non-compliances to DOH, and how to do so.</a:t>
            </a:r>
          </a:p>
        </p:txBody>
      </p:sp>
      <p:sp>
        <p:nvSpPr>
          <p:cNvPr id="4" name="Slide Number Placeholder 3"/>
          <p:cNvSpPr>
            <a:spLocks noGrp="1"/>
          </p:cNvSpPr>
          <p:nvPr>
            <p:ph type="sldNum" sz="quarter" idx="5"/>
          </p:nvPr>
        </p:nvSpPr>
        <p:spPr/>
        <p:txBody>
          <a:bodyPr/>
          <a:lstStyle/>
          <a:p>
            <a:fld id="{77542409-6A04-4DC6-AC3A-D3758287A8F2}" type="slidenum">
              <a:rPr lang="en-US" smtClean="0"/>
              <a:t>30</a:t>
            </a:fld>
            <a:endParaRPr lang="en-US"/>
          </a:p>
        </p:txBody>
      </p:sp>
    </p:spTree>
    <p:extLst>
      <p:ext uri="{BB962C8B-B14F-4D97-AF65-F5344CB8AC3E}">
        <p14:creationId xmlns:p14="http://schemas.microsoft.com/office/powerpoint/2010/main" val="835127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besides protecting the public, there are distinct benefits to being proactive in reporting discharges to DOH…</a:t>
            </a:r>
          </a:p>
        </p:txBody>
      </p:sp>
      <p:sp>
        <p:nvSpPr>
          <p:cNvPr id="4" name="Slide Number Placeholder 3"/>
          <p:cNvSpPr>
            <a:spLocks noGrp="1"/>
          </p:cNvSpPr>
          <p:nvPr>
            <p:ph type="sldNum" sz="quarter" idx="5"/>
          </p:nvPr>
        </p:nvSpPr>
        <p:spPr/>
        <p:txBody>
          <a:bodyPr/>
          <a:lstStyle/>
          <a:p>
            <a:fld id="{77542409-6A04-4DC6-AC3A-D3758287A8F2}" type="slidenum">
              <a:rPr lang="en-US" smtClean="0"/>
              <a:t>31</a:t>
            </a:fld>
            <a:endParaRPr lang="en-US"/>
          </a:p>
        </p:txBody>
      </p:sp>
    </p:spTree>
    <p:extLst>
      <p:ext uri="{BB962C8B-B14F-4D97-AF65-F5344CB8AC3E}">
        <p14:creationId xmlns:p14="http://schemas.microsoft.com/office/powerpoint/2010/main" val="3643010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occasions when your site might discharge pollutants when it’s not raining…</a:t>
            </a:r>
          </a:p>
          <a:p>
            <a:r>
              <a:rPr lang="en-US" dirty="0"/>
              <a:t>The top picture, the materials were </a:t>
            </a:r>
          </a:p>
        </p:txBody>
      </p:sp>
      <p:sp>
        <p:nvSpPr>
          <p:cNvPr id="4" name="Slide Number Placeholder 3"/>
          <p:cNvSpPr>
            <a:spLocks noGrp="1"/>
          </p:cNvSpPr>
          <p:nvPr>
            <p:ph type="sldNum" sz="quarter" idx="5"/>
          </p:nvPr>
        </p:nvSpPr>
        <p:spPr/>
        <p:txBody>
          <a:bodyPr/>
          <a:lstStyle/>
          <a:p>
            <a:fld id="{77542409-6A04-4DC6-AC3A-D3758287A8F2}" type="slidenum">
              <a:rPr lang="en-US" smtClean="0"/>
              <a:t>35</a:t>
            </a:fld>
            <a:endParaRPr lang="en-US"/>
          </a:p>
        </p:txBody>
      </p:sp>
    </p:spTree>
    <p:extLst>
      <p:ext uri="{BB962C8B-B14F-4D97-AF65-F5344CB8AC3E}">
        <p14:creationId xmlns:p14="http://schemas.microsoft.com/office/powerpoint/2010/main" val="145067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point is not that we should ignore building code (definitely not!)</a:t>
            </a:r>
          </a:p>
          <a:p>
            <a:r>
              <a:rPr lang="en-US" dirty="0"/>
              <a:t>But rather, it’s important for us to focus on the intent of the code or regulation. When we take the intent behind the regulation, and if we run with it, we can’t go wrong. As people, when we decide to protect something that is important to us, we are capable of great things.</a:t>
            </a:r>
          </a:p>
          <a:p>
            <a:r>
              <a:rPr lang="en-US" dirty="0"/>
              <a:t>MED may not be subject to NPDES permits as often as other divisions, but that doesn’t stop us from taking the intent to protect our waters, and doing good things with it.</a:t>
            </a:r>
          </a:p>
        </p:txBody>
      </p:sp>
      <p:sp>
        <p:nvSpPr>
          <p:cNvPr id="4" name="Slide Number Placeholder 3"/>
          <p:cNvSpPr>
            <a:spLocks noGrp="1"/>
          </p:cNvSpPr>
          <p:nvPr>
            <p:ph type="sldNum" sz="quarter" idx="5"/>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28425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108075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includes personal assistance and informational sessions. As a part of disseminating information, Director </a:t>
            </a:r>
            <a:r>
              <a:rPr lang="en-US" dirty="0" err="1"/>
              <a:t>Kroning</a:t>
            </a:r>
            <a:r>
              <a:rPr lang="en-US" dirty="0"/>
              <a:t> also sent out an email newsletter…</a:t>
            </a:r>
          </a:p>
        </p:txBody>
      </p:sp>
      <p:sp>
        <p:nvSpPr>
          <p:cNvPr id="4" name="Slide Number Placeholder 3"/>
          <p:cNvSpPr>
            <a:spLocks noGrp="1"/>
          </p:cNvSpPr>
          <p:nvPr>
            <p:ph type="sldNum" sz="quarter" idx="5"/>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1616526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thing to tackle at the beginning – start untangling the multiple water pollution regulations affecting your sites</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3738416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any project, you may encounter several water pollution related regulations. </a:t>
            </a:r>
          </a:p>
          <a:p>
            <a:r>
              <a:rPr lang="en-US" dirty="0"/>
              <a:t>Regulations can be a pain, but they’re meant to prevent water pollution from construction sites.</a:t>
            </a:r>
          </a:p>
          <a:p>
            <a:r>
              <a:rPr lang="en-US" dirty="0"/>
              <a:t>Some of the regulations you may already be accustomed to include stormwater, dewatering, and hydrotesting.</a:t>
            </a:r>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136722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Behind those regs are laws – starting from the federal law, CWA</a:t>
            </a:r>
          </a:p>
          <a:p>
            <a:pPr algn="l"/>
            <a:r>
              <a:rPr lang="en-US" dirty="0"/>
              <a:t>Down to the state law, and to the county rules and ordinances</a:t>
            </a:r>
          </a:p>
          <a:p>
            <a:pPr algn="l"/>
            <a:r>
              <a:rPr lang="en-US" dirty="0"/>
              <a:t>They are all meant to make our streams and oceans “fishable and swimmable”</a:t>
            </a:r>
          </a:p>
          <a:p>
            <a:pPr algn="l"/>
            <a:r>
              <a:rPr lang="en-US" dirty="0"/>
              <a:t>And County laws, like</a:t>
            </a:r>
          </a:p>
          <a:p>
            <a:pPr algn="l"/>
            <a:r>
              <a:rPr lang="en-US" dirty="0"/>
              <a:t>(ROH Ch. 14, Title 12)</a:t>
            </a:r>
          </a:p>
          <a:p>
            <a:pPr algn="l"/>
            <a:r>
              <a:rPr lang="en-US" dirty="0"/>
              <a:t>(Admin Rules Title 20, Ch. 3)</a:t>
            </a:r>
          </a:p>
          <a:p>
            <a:r>
              <a:rPr lang="en-US" dirty="0"/>
              <a:t>Are meant to keep activities in the CCH from harming our water resources</a:t>
            </a:r>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5291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23</a:t>
            </a:fld>
            <a:endParaRPr lang="en-US"/>
          </a:p>
        </p:txBody>
      </p:sp>
    </p:spTree>
    <p:extLst>
      <p:ext uri="{BB962C8B-B14F-4D97-AF65-F5344CB8AC3E}">
        <p14:creationId xmlns:p14="http://schemas.microsoft.com/office/powerpoint/2010/main" val="3092053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storm water, NPDES permits kick in when you have 1 acre of more of disturbance. </a:t>
            </a:r>
          </a:p>
          <a:p>
            <a:r>
              <a:rPr lang="en-US" dirty="0"/>
              <a:t>In that case, a site must have some sort of NPDES permit – it could get an Individual Permit, which is tailored for the site. Or it could get an NGPC, which is a letter verifying coverage under the State’s general permit, or HAR 11-55, App C. Pretty much anyone who asks, and promises to implement the required BMPs, can get an NGPC.</a:t>
            </a:r>
          </a:p>
          <a:p>
            <a:r>
              <a:rPr lang="en-US" dirty="0"/>
              <a:t>Some of those BMPs include…</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357380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554F78-05E6-4868-94B1-5827AE9AB43C}"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958CF-EBAE-4DEB-A2C1-CE30E212549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96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55A74-0919-413E-865C-E0E8D1722ED7}" type="datetime1">
              <a:rPr lang="en-US" smtClean="0"/>
              <a:pPr/>
              <a:t>12/5/2018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9651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BFE46A-5893-4F80-829A-F37AF8AAC03B}" type="datetime1">
              <a:rPr lang="en-US" smtClean="0"/>
              <a:pPr/>
              <a:t>12/5/2018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8906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12/5/2018</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12/5/2018</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7275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554F78-05E6-4868-94B1-5827AE9AB43C}" type="datetimeFigureOut">
              <a:rPr lang="en-US" smtClean="0"/>
              <a:t>12/5/2018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2958CF-EBAE-4DEB-A2C1-CE30E212549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5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12/5/2018</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44043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C81B4D-F060-418E-A958-B2BDC1A258F8}" type="datetime1">
              <a:rPr lang="en-US" smtClean="0"/>
              <a:pPr/>
              <a:t>12/5/2018</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dirty="0"/>
          </a:p>
        </p:txBody>
      </p:sp>
    </p:spTree>
    <p:extLst>
      <p:ext uri="{BB962C8B-B14F-4D97-AF65-F5344CB8AC3E}">
        <p14:creationId xmlns:p14="http://schemas.microsoft.com/office/powerpoint/2010/main" val="165678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86AC23-C97B-41FB-9B89-C7FE0FB631CA}" type="datetime1">
              <a:rPr lang="en-US" smtClean="0"/>
              <a:pPr/>
              <a:t>12/5/2018</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68206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81B9673-AC7F-4F1F-84E4-F0E5EAAE106D}" type="datetime1">
              <a:rPr lang="en-US" smtClean="0"/>
              <a:pPr/>
              <a:t>12/5/2018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1700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2A3310-D664-4933-9402-AB5DB0887727}" type="datetime1">
              <a:rPr lang="en-US" smtClean="0"/>
              <a:pPr/>
              <a:t>12/5/2018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Add a footer</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D8D479-8942-46E8-A226-A4E01F7A105C}" type="slidenum">
              <a:rPr lang="en-US" smtClean="0"/>
              <a:t>‹#›</a:t>
            </a:fld>
            <a:endParaRPr lang="en-US"/>
          </a:p>
        </p:txBody>
      </p:sp>
    </p:spTree>
    <p:extLst>
      <p:ext uri="{BB962C8B-B14F-4D97-AF65-F5344CB8AC3E}">
        <p14:creationId xmlns:p14="http://schemas.microsoft.com/office/powerpoint/2010/main" val="353216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1447A63-5E3D-469C-A0D1-119323F4F95E}" type="datetime1">
              <a:rPr lang="en-US" smtClean="0"/>
              <a:pPr/>
              <a:t>12/5/2018</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5853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E56E745-E731-42F7-BC46-83DD513FC98F}" type="datetime1">
              <a:rPr lang="en-US" smtClean="0"/>
              <a:pPr/>
              <a:t>12/5/2018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Add a footer</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D8D479-8942-46E8-A226-A4E01F7A105C}"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EEAE23-A130-455D-B6B9-7C2DDE194FF5}"/>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6941511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65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hyperlink" Target="http://www.getmespark.com/five-ways-not-to-brainstorm/" TargetMode="Externa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gif"/><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hyperlink" Target="http://learning-otb.com/index.php/tools-concept1/743-e-games" TargetMode="Externa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www.youtube.com/embed/jozifs42thw" TargetMode="Externa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8.xml"/><Relationship Id="rId1" Type="http://schemas.openxmlformats.org/officeDocument/2006/relationships/video" Target="https://www.youtube.com/embed/jozifs42thw"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hyperlink" Target="https://tlcghawaii.sharefile.com/d-s158d9ed836445c48"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mailto:NPDES@tlcghawaii.com" TargetMode="External"/><Relationship Id="rId2" Type="http://schemas.openxmlformats.org/officeDocument/2006/relationships/image" Target="../media/image1.JP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play.google.com/store/apps/details?id=com.citysourced.honoluluhi&amp;hl=en_US" TargetMode="External"/><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hyperlink" Target="https://itunes.apple.com/us/app/honolulu-311/id474923564?mt=8" TargetMode="External"/><Relationship Id="rId5" Type="http://schemas.microsoft.com/office/2007/relationships/hdphoto" Target="../media/hdphoto1.wdp"/><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618" y="5322013"/>
            <a:ext cx="7435065" cy="1403760"/>
          </a:xfrm>
          <a:solidFill>
            <a:schemeClr val="bg1">
              <a:lumMod val="75000"/>
            </a:schemeClr>
          </a:solidFill>
        </p:spPr>
        <p:txBody>
          <a:bodyPr anchor="ctr">
            <a:normAutofit fontScale="90000"/>
          </a:bodyPr>
          <a:lstStyle/>
          <a:p>
            <a:r>
              <a:rPr lang="en-US" sz="7200" dirty="0"/>
              <a:t>NPDES Project</a:t>
            </a:r>
            <a:br>
              <a:rPr lang="en-US" sz="7200" dirty="0"/>
            </a:br>
            <a:r>
              <a:rPr lang="en-US" sz="3600" dirty="0"/>
              <a:t>Water Pollution Prevention and Compliance</a:t>
            </a:r>
            <a:endParaRPr lang="en-US" sz="7200" dirty="0"/>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10</a:t>
            </a:fld>
            <a:endParaRPr lang="en-US"/>
          </a:p>
        </p:txBody>
      </p:sp>
      <p:pic>
        <p:nvPicPr>
          <p:cNvPr id="3" name="Picture 2">
            <a:extLst>
              <a:ext uri="{FF2B5EF4-FFF2-40B4-BE49-F238E27FC236}">
                <a16:creationId xmlns:a16="http://schemas.microsoft.com/office/drawing/2014/main" id="{8E4802D8-EFDC-4DDC-BF48-B5180CDE72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5299" y="123608"/>
            <a:ext cx="8041401" cy="6031051"/>
          </a:xfrm>
          <a:prstGeom prst="rect">
            <a:avLst/>
          </a:prstGeom>
        </p:spPr>
      </p:pic>
    </p:spTree>
    <p:extLst>
      <p:ext uri="{BB962C8B-B14F-4D97-AF65-F5344CB8AC3E}">
        <p14:creationId xmlns:p14="http://schemas.microsoft.com/office/powerpoint/2010/main" val="25854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11</a:t>
            </a:fld>
            <a:endParaRPr lang="en-US"/>
          </a:p>
        </p:txBody>
      </p:sp>
      <p:pic>
        <p:nvPicPr>
          <p:cNvPr id="3" name="Picture 2">
            <a:extLst>
              <a:ext uri="{FF2B5EF4-FFF2-40B4-BE49-F238E27FC236}">
                <a16:creationId xmlns:a16="http://schemas.microsoft.com/office/drawing/2014/main" id="{5CC339AE-0155-4F7E-B530-7060909650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8823" y="159558"/>
            <a:ext cx="7994353" cy="5995765"/>
          </a:xfrm>
          <a:prstGeom prst="rect">
            <a:avLst/>
          </a:prstGeom>
        </p:spPr>
      </p:pic>
    </p:spTree>
    <p:extLst>
      <p:ext uri="{BB962C8B-B14F-4D97-AF65-F5344CB8AC3E}">
        <p14:creationId xmlns:p14="http://schemas.microsoft.com/office/powerpoint/2010/main" val="74245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12</a:t>
            </a:fld>
            <a:endParaRPr lang="en-US"/>
          </a:p>
        </p:txBody>
      </p:sp>
      <p:pic>
        <p:nvPicPr>
          <p:cNvPr id="3" name="Picture 2">
            <a:extLst>
              <a:ext uri="{FF2B5EF4-FFF2-40B4-BE49-F238E27FC236}">
                <a16:creationId xmlns:a16="http://schemas.microsoft.com/office/drawing/2014/main" id="{6B3F7850-5BA6-4974-A23E-9B6DE019E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653" y="146623"/>
            <a:ext cx="8060694" cy="6045521"/>
          </a:xfrm>
          <a:prstGeom prst="rect">
            <a:avLst/>
          </a:prstGeom>
        </p:spPr>
      </p:pic>
    </p:spTree>
    <p:extLst>
      <p:ext uri="{BB962C8B-B14F-4D97-AF65-F5344CB8AC3E}">
        <p14:creationId xmlns:p14="http://schemas.microsoft.com/office/powerpoint/2010/main" val="328482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13</a:t>
            </a:fld>
            <a:endParaRPr lang="en-US"/>
          </a:p>
        </p:txBody>
      </p:sp>
      <p:pic>
        <p:nvPicPr>
          <p:cNvPr id="5" name="Picture 4">
            <a:extLst>
              <a:ext uri="{FF2B5EF4-FFF2-40B4-BE49-F238E27FC236}">
                <a16:creationId xmlns:a16="http://schemas.microsoft.com/office/drawing/2014/main" id="{0CA061BD-2701-44ED-825D-288FF12F2D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243" y="300708"/>
            <a:ext cx="7777513" cy="5833135"/>
          </a:xfrm>
          <a:prstGeom prst="rect">
            <a:avLst/>
          </a:prstGeom>
        </p:spPr>
      </p:pic>
    </p:spTree>
    <p:extLst>
      <p:ext uri="{BB962C8B-B14F-4D97-AF65-F5344CB8AC3E}">
        <p14:creationId xmlns:p14="http://schemas.microsoft.com/office/powerpoint/2010/main" val="83142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7EA59-7527-4F3D-B34D-486590680191}"/>
              </a:ext>
            </a:extLst>
          </p:cNvPr>
          <p:cNvSpPr>
            <a:spLocks noGrp="1"/>
          </p:cNvSpPr>
          <p:nvPr>
            <p:ph type="title"/>
          </p:nvPr>
        </p:nvSpPr>
        <p:spPr>
          <a:xfrm>
            <a:off x="291819" y="212271"/>
            <a:ext cx="3262366" cy="1436914"/>
          </a:xfrm>
        </p:spPr>
        <p:txBody>
          <a:bodyPr>
            <a:normAutofit/>
          </a:bodyPr>
          <a:lstStyle/>
          <a:p>
            <a:r>
              <a:rPr lang="en-US" sz="4400" dirty="0"/>
              <a:t>NPDES Team: </a:t>
            </a:r>
            <a:br>
              <a:rPr lang="en-US" sz="4400" dirty="0"/>
            </a:br>
            <a:r>
              <a:rPr lang="en-US" sz="4400" dirty="0"/>
              <a:t>Here to help!</a:t>
            </a:r>
          </a:p>
        </p:txBody>
      </p:sp>
      <p:pic>
        <p:nvPicPr>
          <p:cNvPr id="9" name="Content Placeholder 8">
            <a:extLst>
              <a:ext uri="{FF2B5EF4-FFF2-40B4-BE49-F238E27FC236}">
                <a16:creationId xmlns:a16="http://schemas.microsoft.com/office/drawing/2014/main" id="{865297FB-61A8-448D-B135-F51005D8A41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93713" y="3604476"/>
            <a:ext cx="4213490" cy="3160117"/>
          </a:xfrm>
        </p:spPr>
      </p:pic>
      <p:sp>
        <p:nvSpPr>
          <p:cNvPr id="4" name="Text Placeholder 3">
            <a:extLst>
              <a:ext uri="{FF2B5EF4-FFF2-40B4-BE49-F238E27FC236}">
                <a16:creationId xmlns:a16="http://schemas.microsoft.com/office/drawing/2014/main" id="{DE39BD23-F9F7-4833-9578-FB8B9273A0FE}"/>
              </a:ext>
            </a:extLst>
          </p:cNvPr>
          <p:cNvSpPr>
            <a:spLocks noGrp="1"/>
          </p:cNvSpPr>
          <p:nvPr>
            <p:ph type="body" sz="half" idx="2"/>
          </p:nvPr>
        </p:nvSpPr>
        <p:spPr>
          <a:xfrm>
            <a:off x="291819" y="1763486"/>
            <a:ext cx="3621595" cy="4740728"/>
          </a:xfrm>
        </p:spPr>
        <p:txBody>
          <a:bodyPr>
            <a:normAutofit/>
          </a:bodyPr>
          <a:lstStyle/>
          <a:p>
            <a:r>
              <a:rPr lang="en-US" sz="2400" dirty="0"/>
              <a:t>DDC &amp; Wastewater Project</a:t>
            </a:r>
          </a:p>
          <a:p>
            <a:endParaRPr lang="en-US" sz="2400" dirty="0"/>
          </a:p>
          <a:p>
            <a:r>
              <a:rPr lang="en-US" sz="2400" dirty="0"/>
              <a:t>Consists of:</a:t>
            </a:r>
          </a:p>
          <a:p>
            <a:pPr marL="342900" indent="-342900">
              <a:buClr>
                <a:schemeClr val="bg1"/>
              </a:buClr>
              <a:buFont typeface="Wingdings" panose="05000000000000000000" pitchFamily="2" charset="2"/>
              <a:buChar char="Ø"/>
            </a:pPr>
            <a:r>
              <a:rPr lang="en-US" sz="2400" dirty="0"/>
              <a:t>Informational Sessions</a:t>
            </a:r>
          </a:p>
          <a:p>
            <a:pPr marL="342900" indent="-342900">
              <a:buClr>
                <a:schemeClr val="bg1"/>
              </a:buClr>
              <a:buFont typeface="Wingdings" panose="05000000000000000000" pitchFamily="2" charset="2"/>
              <a:buChar char="Ø"/>
            </a:pPr>
            <a:r>
              <a:rPr lang="en-US" sz="2400" dirty="0"/>
              <a:t>Tools</a:t>
            </a:r>
          </a:p>
          <a:p>
            <a:pPr marL="342900" indent="-342900">
              <a:buClr>
                <a:schemeClr val="bg1"/>
              </a:buClr>
              <a:buFont typeface="Wingdings" panose="05000000000000000000" pitchFamily="2" charset="2"/>
              <a:buChar char="Ø"/>
            </a:pPr>
            <a:r>
              <a:rPr lang="en-US" sz="2400" dirty="0"/>
              <a:t>Personal Assistance</a:t>
            </a:r>
          </a:p>
          <a:p>
            <a:pPr>
              <a:buClr>
                <a:schemeClr val="bg1"/>
              </a:buClr>
            </a:pPr>
            <a:endParaRPr lang="en-US" sz="2400" dirty="0"/>
          </a:p>
          <a:p>
            <a:pPr>
              <a:spcBef>
                <a:spcPts val="0"/>
              </a:spcBef>
              <a:spcAft>
                <a:spcPts val="0"/>
              </a:spcAft>
              <a:buClr>
                <a:schemeClr val="bg1"/>
              </a:buClr>
            </a:pPr>
            <a:r>
              <a:rPr lang="en-US" sz="2000" dirty="0"/>
              <a:t>Jenny, Codee, and Jamie</a:t>
            </a:r>
          </a:p>
          <a:p>
            <a:pPr>
              <a:spcBef>
                <a:spcPts val="0"/>
              </a:spcBef>
              <a:spcAft>
                <a:spcPts val="0"/>
              </a:spcAft>
              <a:buClr>
                <a:schemeClr val="bg1"/>
              </a:buClr>
            </a:pPr>
            <a:r>
              <a:rPr lang="en-US" sz="2000" dirty="0"/>
              <a:t>596-7790</a:t>
            </a:r>
          </a:p>
          <a:p>
            <a:pPr>
              <a:spcBef>
                <a:spcPts val="0"/>
              </a:spcBef>
              <a:spcAft>
                <a:spcPts val="0"/>
              </a:spcAft>
              <a:buClr>
                <a:schemeClr val="bg1"/>
              </a:buClr>
            </a:pPr>
            <a:r>
              <a:rPr lang="en-US" sz="2000" dirty="0"/>
              <a:t>NPDES@tlcghawaii.com</a:t>
            </a:r>
          </a:p>
          <a:p>
            <a:endParaRPr lang="en-US" sz="2400" dirty="0"/>
          </a:p>
        </p:txBody>
      </p:sp>
      <p:sp>
        <p:nvSpPr>
          <p:cNvPr id="5" name="Date Placeholder 4">
            <a:extLst>
              <a:ext uri="{FF2B5EF4-FFF2-40B4-BE49-F238E27FC236}">
                <a16:creationId xmlns:a16="http://schemas.microsoft.com/office/drawing/2014/main" id="{BCC79266-77CB-4AF8-8DE5-5F1424BD2BF5}"/>
              </a:ext>
            </a:extLst>
          </p:cNvPr>
          <p:cNvSpPr>
            <a:spLocks noGrp="1"/>
          </p:cNvSpPr>
          <p:nvPr>
            <p:ph type="dt" sz="half" idx="10"/>
          </p:nvPr>
        </p:nvSpPr>
        <p:spPr/>
        <p:txBody>
          <a:bodyPr/>
          <a:lstStyle/>
          <a:p>
            <a:fld id="{BA2A3310-D664-4933-9402-AB5DB0887727}" type="datetime1">
              <a:rPr lang="en-US" smtClean="0"/>
              <a:pPr/>
              <a:t>12/5/2018</a:t>
            </a:fld>
            <a:endParaRPr lang="en-US" dirty="0"/>
          </a:p>
        </p:txBody>
      </p:sp>
      <p:sp>
        <p:nvSpPr>
          <p:cNvPr id="7" name="Slide Number Placeholder 6">
            <a:extLst>
              <a:ext uri="{FF2B5EF4-FFF2-40B4-BE49-F238E27FC236}">
                <a16:creationId xmlns:a16="http://schemas.microsoft.com/office/drawing/2014/main" id="{349343B8-26BB-482C-B74B-6A53515BB31C}"/>
              </a:ext>
            </a:extLst>
          </p:cNvPr>
          <p:cNvSpPr>
            <a:spLocks noGrp="1"/>
          </p:cNvSpPr>
          <p:nvPr>
            <p:ph type="sldNum" sz="quarter" idx="12"/>
          </p:nvPr>
        </p:nvSpPr>
        <p:spPr/>
        <p:txBody>
          <a:bodyPr/>
          <a:lstStyle/>
          <a:p>
            <a:fld id="{9CD8D479-8942-46E8-A226-A4E01F7A105C}" type="slidenum">
              <a:rPr lang="en-US" smtClean="0"/>
              <a:t>14</a:t>
            </a:fld>
            <a:endParaRPr lang="en-US"/>
          </a:p>
        </p:txBody>
      </p:sp>
      <p:pic>
        <p:nvPicPr>
          <p:cNvPr id="13" name="Picture 12">
            <a:extLst>
              <a:ext uri="{FF2B5EF4-FFF2-40B4-BE49-F238E27FC236}">
                <a16:creationId xmlns:a16="http://schemas.microsoft.com/office/drawing/2014/main" id="{589748AE-23D1-4FFA-8D2F-14136069D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3184" y="93407"/>
            <a:ext cx="4601002" cy="3450752"/>
          </a:xfrm>
          <a:prstGeom prst="rect">
            <a:avLst/>
          </a:prstGeom>
        </p:spPr>
      </p:pic>
      <p:pic>
        <p:nvPicPr>
          <p:cNvPr id="11" name="Picture 10">
            <a:extLst>
              <a:ext uri="{FF2B5EF4-FFF2-40B4-BE49-F238E27FC236}">
                <a16:creationId xmlns:a16="http://schemas.microsoft.com/office/drawing/2014/main" id="{8D3B9739-4B5A-4F74-A4BF-2264AFD32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916338" y="1733257"/>
            <a:ext cx="3809227" cy="2856920"/>
          </a:xfrm>
          <a:prstGeom prst="rect">
            <a:avLst/>
          </a:prstGeom>
        </p:spPr>
      </p:pic>
      <p:sp>
        <p:nvSpPr>
          <p:cNvPr id="15" name="Text Placeholder 3">
            <a:extLst>
              <a:ext uri="{FF2B5EF4-FFF2-40B4-BE49-F238E27FC236}">
                <a16:creationId xmlns:a16="http://schemas.microsoft.com/office/drawing/2014/main" id="{95152183-A230-4CBD-8838-D1D595F13846}"/>
              </a:ext>
            </a:extLst>
          </p:cNvPr>
          <p:cNvSpPr txBox="1">
            <a:spLocks/>
          </p:cNvSpPr>
          <p:nvPr/>
        </p:nvSpPr>
        <p:spPr>
          <a:xfrm>
            <a:off x="4118719" y="5228650"/>
            <a:ext cx="3674993" cy="1629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b="1" dirty="0">
                <a:solidFill>
                  <a:schemeClr val="tx1"/>
                </a:solidFill>
              </a:rPr>
              <a:t>Self-Inspections &amp; Reports</a:t>
            </a:r>
          </a:p>
          <a:p>
            <a:r>
              <a:rPr lang="en-US" sz="2000" b="1" dirty="0">
                <a:solidFill>
                  <a:schemeClr val="tx1"/>
                </a:solidFill>
              </a:rPr>
              <a:t>BMP Plan &amp; SWPPP Reviews </a:t>
            </a:r>
          </a:p>
          <a:p>
            <a:r>
              <a:rPr lang="en-US" sz="2000" b="1" dirty="0">
                <a:solidFill>
                  <a:schemeClr val="tx1"/>
                </a:solidFill>
              </a:rPr>
              <a:t>Presence @ Pre-Construction Meetings</a:t>
            </a:r>
          </a:p>
          <a:p>
            <a:endParaRPr lang="en-US" sz="2000" b="1" dirty="0">
              <a:solidFill>
                <a:schemeClr val="tx1"/>
              </a:solidFill>
            </a:endParaRPr>
          </a:p>
          <a:p>
            <a:endParaRPr lang="en-US" sz="2000" b="1" dirty="0">
              <a:solidFill>
                <a:schemeClr val="tx1"/>
              </a:solidFill>
            </a:endParaRPr>
          </a:p>
        </p:txBody>
      </p:sp>
      <p:sp>
        <p:nvSpPr>
          <p:cNvPr id="19" name="Text Placeholder 3">
            <a:extLst>
              <a:ext uri="{FF2B5EF4-FFF2-40B4-BE49-F238E27FC236}">
                <a16:creationId xmlns:a16="http://schemas.microsoft.com/office/drawing/2014/main" id="{21835845-5CAF-42CD-9508-8BF76236129F}"/>
              </a:ext>
            </a:extLst>
          </p:cNvPr>
          <p:cNvSpPr txBox="1">
            <a:spLocks/>
          </p:cNvSpPr>
          <p:nvPr/>
        </p:nvSpPr>
        <p:spPr>
          <a:xfrm>
            <a:off x="4118720" y="65311"/>
            <a:ext cx="3450722" cy="1029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b="1" dirty="0">
                <a:solidFill>
                  <a:schemeClr val="tx1"/>
                </a:solidFill>
              </a:rPr>
              <a:t>3</a:t>
            </a:r>
            <a:r>
              <a:rPr lang="en-US" sz="2000" b="1" baseline="30000" dirty="0">
                <a:solidFill>
                  <a:schemeClr val="tx1"/>
                </a:solidFill>
              </a:rPr>
              <a:t>rd</a:t>
            </a:r>
            <a:r>
              <a:rPr lang="en-US" sz="2000" b="1" dirty="0">
                <a:solidFill>
                  <a:schemeClr val="tx1"/>
                </a:solidFill>
              </a:rPr>
              <a:t> Party Inspection Assistance</a:t>
            </a:r>
          </a:p>
          <a:p>
            <a:r>
              <a:rPr lang="en-US" sz="2000" b="1" dirty="0">
                <a:solidFill>
                  <a:schemeClr val="tx1"/>
                </a:solidFill>
              </a:rPr>
              <a:t>Brainstorming BMPs for your site</a:t>
            </a:r>
          </a:p>
        </p:txBody>
      </p:sp>
    </p:spTree>
    <p:extLst>
      <p:ext uri="{BB962C8B-B14F-4D97-AF65-F5344CB8AC3E}">
        <p14:creationId xmlns:p14="http://schemas.microsoft.com/office/powerpoint/2010/main" val="216668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15</a:t>
            </a:fld>
            <a:endParaRPr lang="en-US"/>
          </a:p>
        </p:txBody>
      </p:sp>
      <p:pic>
        <p:nvPicPr>
          <p:cNvPr id="5" name="Picture 4">
            <a:extLst>
              <a:ext uri="{FF2B5EF4-FFF2-40B4-BE49-F238E27FC236}">
                <a16:creationId xmlns:a16="http://schemas.microsoft.com/office/drawing/2014/main" id="{D7FB07E3-86FB-446E-A5A5-E32FE85FA15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10600" y="1521569"/>
            <a:ext cx="3470298" cy="3470298"/>
          </a:xfrm>
          <a:prstGeom prst="rect">
            <a:avLst/>
          </a:prstGeom>
        </p:spPr>
      </p:pic>
      <p:sp>
        <p:nvSpPr>
          <p:cNvPr id="7" name="Cloud 6">
            <a:extLst>
              <a:ext uri="{FF2B5EF4-FFF2-40B4-BE49-F238E27FC236}">
                <a16:creationId xmlns:a16="http://schemas.microsoft.com/office/drawing/2014/main" id="{2C16244C-5D97-42EE-BE55-EB151BBF26C4}"/>
              </a:ext>
            </a:extLst>
          </p:cNvPr>
          <p:cNvSpPr/>
          <p:nvPr/>
        </p:nvSpPr>
        <p:spPr>
          <a:xfrm>
            <a:off x="429583" y="889852"/>
            <a:ext cx="2749337" cy="2031318"/>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solidFill>
              </a:rPr>
              <a:t>Past Knowledge &amp; Experience</a:t>
            </a:r>
          </a:p>
        </p:txBody>
      </p:sp>
      <p:sp>
        <p:nvSpPr>
          <p:cNvPr id="8" name="Cloud 7">
            <a:extLst>
              <a:ext uri="{FF2B5EF4-FFF2-40B4-BE49-F238E27FC236}">
                <a16:creationId xmlns:a16="http://schemas.microsoft.com/office/drawing/2014/main" id="{C2614904-9C4B-47A9-90DD-EA908BC2952F}"/>
              </a:ext>
            </a:extLst>
          </p:cNvPr>
          <p:cNvSpPr/>
          <p:nvPr/>
        </p:nvSpPr>
        <p:spPr>
          <a:xfrm>
            <a:off x="619828" y="3599302"/>
            <a:ext cx="2687968" cy="185948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solidFill>
              </a:rPr>
              <a:t>Good &amp; Bad going on at sites</a:t>
            </a:r>
          </a:p>
        </p:txBody>
      </p:sp>
      <p:sp>
        <p:nvSpPr>
          <p:cNvPr id="9" name="Cloud 8">
            <a:extLst>
              <a:ext uri="{FF2B5EF4-FFF2-40B4-BE49-F238E27FC236}">
                <a16:creationId xmlns:a16="http://schemas.microsoft.com/office/drawing/2014/main" id="{9948AFFB-BF4E-4D29-BD81-401A09EBAE39}"/>
              </a:ext>
            </a:extLst>
          </p:cNvPr>
          <p:cNvSpPr/>
          <p:nvPr/>
        </p:nvSpPr>
        <p:spPr>
          <a:xfrm>
            <a:off x="8597303" y="3211654"/>
            <a:ext cx="2989699" cy="224713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solidFill>
              </a:rPr>
              <a:t>Plans or Specifications to promote good BMPs</a:t>
            </a:r>
          </a:p>
        </p:txBody>
      </p:sp>
      <p:sp>
        <p:nvSpPr>
          <p:cNvPr id="10" name="Cloud 9">
            <a:extLst>
              <a:ext uri="{FF2B5EF4-FFF2-40B4-BE49-F238E27FC236}">
                <a16:creationId xmlns:a16="http://schemas.microsoft.com/office/drawing/2014/main" id="{E5E536A9-76B6-49F8-B1D2-9EE4C7397ACB}"/>
              </a:ext>
            </a:extLst>
          </p:cNvPr>
          <p:cNvSpPr/>
          <p:nvPr/>
        </p:nvSpPr>
        <p:spPr>
          <a:xfrm>
            <a:off x="8748169" y="889852"/>
            <a:ext cx="2687968" cy="185948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6"/>
                </a:solidFill>
              </a:rPr>
              <a:t>BMPs to use</a:t>
            </a:r>
          </a:p>
        </p:txBody>
      </p:sp>
      <p:cxnSp>
        <p:nvCxnSpPr>
          <p:cNvPr id="12" name="Straight Arrow Connector 11">
            <a:extLst>
              <a:ext uri="{FF2B5EF4-FFF2-40B4-BE49-F238E27FC236}">
                <a16:creationId xmlns:a16="http://schemas.microsoft.com/office/drawing/2014/main" id="{E13133B8-895A-452D-8115-D094FC37E4D4}"/>
              </a:ext>
            </a:extLst>
          </p:cNvPr>
          <p:cNvCxnSpPr/>
          <p:nvPr/>
        </p:nvCxnSpPr>
        <p:spPr>
          <a:xfrm>
            <a:off x="3375302" y="1905511"/>
            <a:ext cx="1761294" cy="6597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FA8FC3B-813B-429F-B75A-A4443F53C598}"/>
              </a:ext>
            </a:extLst>
          </p:cNvPr>
          <p:cNvCxnSpPr>
            <a:cxnSpLocks/>
          </p:cNvCxnSpPr>
          <p:nvPr/>
        </p:nvCxnSpPr>
        <p:spPr>
          <a:xfrm flipV="1">
            <a:off x="3307796" y="2921170"/>
            <a:ext cx="1665148" cy="9512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9280854-E50F-416F-B221-E44143857AB3}"/>
              </a:ext>
            </a:extLst>
          </p:cNvPr>
          <p:cNvCxnSpPr>
            <a:cxnSpLocks/>
          </p:cNvCxnSpPr>
          <p:nvPr/>
        </p:nvCxnSpPr>
        <p:spPr>
          <a:xfrm flipV="1">
            <a:off x="6354902" y="1905511"/>
            <a:ext cx="2003573" cy="77222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457A04-E99F-40B6-8BF6-80293A8E0367}"/>
              </a:ext>
            </a:extLst>
          </p:cNvPr>
          <p:cNvCxnSpPr>
            <a:cxnSpLocks/>
          </p:cNvCxnSpPr>
          <p:nvPr/>
        </p:nvCxnSpPr>
        <p:spPr>
          <a:xfrm>
            <a:off x="6425348" y="2829117"/>
            <a:ext cx="2062002" cy="10432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00C52F1-D022-4CCC-810D-69D24CFA4B9A}"/>
              </a:ext>
            </a:extLst>
          </p:cNvPr>
          <p:cNvSpPr/>
          <p:nvPr/>
        </p:nvSpPr>
        <p:spPr>
          <a:xfrm>
            <a:off x="3610103" y="363418"/>
            <a:ext cx="1882434" cy="484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Communication</a:t>
            </a:r>
          </a:p>
        </p:txBody>
      </p:sp>
      <p:sp>
        <p:nvSpPr>
          <p:cNvPr id="23" name="Rectangle: Rounded Corners 22">
            <a:extLst>
              <a:ext uri="{FF2B5EF4-FFF2-40B4-BE49-F238E27FC236}">
                <a16:creationId xmlns:a16="http://schemas.microsoft.com/office/drawing/2014/main" id="{8E17BC92-78CE-4A8A-8CA4-DD5EE211FF8F}"/>
              </a:ext>
            </a:extLst>
          </p:cNvPr>
          <p:cNvSpPr/>
          <p:nvPr/>
        </p:nvSpPr>
        <p:spPr>
          <a:xfrm>
            <a:off x="5942066" y="275966"/>
            <a:ext cx="2172467" cy="659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Involving staff in developing solutions</a:t>
            </a:r>
          </a:p>
        </p:txBody>
      </p:sp>
      <p:sp>
        <p:nvSpPr>
          <p:cNvPr id="24" name="Rectangle: Rounded Corners 23">
            <a:extLst>
              <a:ext uri="{FF2B5EF4-FFF2-40B4-BE49-F238E27FC236}">
                <a16:creationId xmlns:a16="http://schemas.microsoft.com/office/drawing/2014/main" id="{E28C6DA5-A460-447B-BA40-6BB6C21DD3EC}"/>
              </a:ext>
            </a:extLst>
          </p:cNvPr>
          <p:cNvSpPr/>
          <p:nvPr/>
        </p:nvSpPr>
        <p:spPr>
          <a:xfrm>
            <a:off x="4659515" y="5347807"/>
            <a:ext cx="2172467" cy="659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Ushering feedback to foster growth</a:t>
            </a:r>
          </a:p>
        </p:txBody>
      </p:sp>
    </p:spTree>
    <p:extLst>
      <p:ext uri="{BB962C8B-B14F-4D97-AF65-F5344CB8AC3E}">
        <p14:creationId xmlns:p14="http://schemas.microsoft.com/office/powerpoint/2010/main" val="351836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16</a:t>
            </a:fld>
            <a:endParaRPr lang="en-US"/>
          </a:p>
        </p:txBody>
      </p:sp>
      <p:pic>
        <p:nvPicPr>
          <p:cNvPr id="3" name="Picture 2">
            <a:extLst>
              <a:ext uri="{FF2B5EF4-FFF2-40B4-BE49-F238E27FC236}">
                <a16:creationId xmlns:a16="http://schemas.microsoft.com/office/drawing/2014/main" id="{A44230A7-BC19-4D66-BE91-AD9AADFCB4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9067" y="745632"/>
            <a:ext cx="7302927" cy="5477195"/>
          </a:xfrm>
          <a:prstGeom prst="rect">
            <a:avLst/>
          </a:prstGeom>
        </p:spPr>
      </p:pic>
      <p:sp>
        <p:nvSpPr>
          <p:cNvPr id="6" name="Rectangle: Rounded Corners 5">
            <a:extLst>
              <a:ext uri="{FF2B5EF4-FFF2-40B4-BE49-F238E27FC236}">
                <a16:creationId xmlns:a16="http://schemas.microsoft.com/office/drawing/2014/main" id="{FE975D83-C0C2-42A4-BDAB-750A0480399B}"/>
              </a:ext>
            </a:extLst>
          </p:cNvPr>
          <p:cNvSpPr/>
          <p:nvPr/>
        </p:nvSpPr>
        <p:spPr>
          <a:xfrm>
            <a:off x="2973333" y="116601"/>
            <a:ext cx="5934394" cy="101259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Great MED BMP: </a:t>
            </a:r>
          </a:p>
          <a:p>
            <a:pPr algn="ctr"/>
            <a:r>
              <a:rPr lang="en-US" sz="2800" dirty="0"/>
              <a:t>Limiting Where Contractors May Drive</a:t>
            </a:r>
          </a:p>
        </p:txBody>
      </p:sp>
      <p:sp>
        <p:nvSpPr>
          <p:cNvPr id="19" name="Rectangle: Rounded Corners 18">
            <a:extLst>
              <a:ext uri="{FF2B5EF4-FFF2-40B4-BE49-F238E27FC236}">
                <a16:creationId xmlns:a16="http://schemas.microsoft.com/office/drawing/2014/main" id="{FF8032FD-961D-4879-AEDB-B218595D8CE0}"/>
              </a:ext>
            </a:extLst>
          </p:cNvPr>
          <p:cNvSpPr/>
          <p:nvPr/>
        </p:nvSpPr>
        <p:spPr>
          <a:xfrm>
            <a:off x="161606" y="1334777"/>
            <a:ext cx="1845164" cy="122840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Happier Parks Personnel</a:t>
            </a:r>
          </a:p>
        </p:txBody>
      </p:sp>
      <p:sp>
        <p:nvSpPr>
          <p:cNvPr id="20" name="Rectangle: Rounded Corners 19">
            <a:extLst>
              <a:ext uri="{FF2B5EF4-FFF2-40B4-BE49-F238E27FC236}">
                <a16:creationId xmlns:a16="http://schemas.microsoft.com/office/drawing/2014/main" id="{8674E8A8-A918-4C94-95AF-525FA5BC7F39}"/>
              </a:ext>
            </a:extLst>
          </p:cNvPr>
          <p:cNvSpPr/>
          <p:nvPr/>
        </p:nvSpPr>
        <p:spPr>
          <a:xfrm>
            <a:off x="161606" y="3002994"/>
            <a:ext cx="1845164" cy="122840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Happier Citizens</a:t>
            </a:r>
          </a:p>
        </p:txBody>
      </p:sp>
      <p:sp>
        <p:nvSpPr>
          <p:cNvPr id="21" name="Rectangle: Rounded Corners 20">
            <a:extLst>
              <a:ext uri="{FF2B5EF4-FFF2-40B4-BE49-F238E27FC236}">
                <a16:creationId xmlns:a16="http://schemas.microsoft.com/office/drawing/2014/main" id="{6AB69D41-8509-40F6-B693-41FAC4DF4F91}"/>
              </a:ext>
            </a:extLst>
          </p:cNvPr>
          <p:cNvSpPr/>
          <p:nvPr/>
        </p:nvSpPr>
        <p:spPr>
          <a:xfrm>
            <a:off x="10071698" y="1334777"/>
            <a:ext cx="1845164" cy="122840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Less Field Damage</a:t>
            </a:r>
          </a:p>
        </p:txBody>
      </p:sp>
      <p:sp>
        <p:nvSpPr>
          <p:cNvPr id="25" name="Rectangle: Rounded Corners 24">
            <a:extLst>
              <a:ext uri="{FF2B5EF4-FFF2-40B4-BE49-F238E27FC236}">
                <a16:creationId xmlns:a16="http://schemas.microsoft.com/office/drawing/2014/main" id="{EACB5E48-73C4-4D76-B218-A254D0414385}"/>
              </a:ext>
            </a:extLst>
          </p:cNvPr>
          <p:cNvSpPr/>
          <p:nvPr/>
        </p:nvSpPr>
        <p:spPr>
          <a:xfrm>
            <a:off x="10071698" y="3002994"/>
            <a:ext cx="1845164" cy="1228406"/>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Less Field to Reestablish</a:t>
            </a:r>
          </a:p>
        </p:txBody>
      </p:sp>
      <p:sp>
        <p:nvSpPr>
          <p:cNvPr id="26" name="Rectangle: Rounded Corners 25">
            <a:extLst>
              <a:ext uri="{FF2B5EF4-FFF2-40B4-BE49-F238E27FC236}">
                <a16:creationId xmlns:a16="http://schemas.microsoft.com/office/drawing/2014/main" id="{CC3255B3-B3C0-42B4-937F-4D83339703C8}"/>
              </a:ext>
            </a:extLst>
          </p:cNvPr>
          <p:cNvSpPr/>
          <p:nvPr/>
        </p:nvSpPr>
        <p:spPr>
          <a:xfrm>
            <a:off x="3399848" y="5958940"/>
            <a:ext cx="5081364" cy="52777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Less Exposed Soil = Lower Pollution Risk</a:t>
            </a:r>
          </a:p>
        </p:txBody>
      </p:sp>
    </p:spTree>
    <p:extLst>
      <p:ext uri="{BB962C8B-B14F-4D97-AF65-F5344CB8AC3E}">
        <p14:creationId xmlns:p14="http://schemas.microsoft.com/office/powerpoint/2010/main" val="156758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17</a:t>
            </a:fld>
            <a:endParaRPr lang="en-US"/>
          </a:p>
        </p:txBody>
      </p:sp>
      <p:pic>
        <p:nvPicPr>
          <p:cNvPr id="3" name="Picture 2">
            <a:extLst>
              <a:ext uri="{FF2B5EF4-FFF2-40B4-BE49-F238E27FC236}">
                <a16:creationId xmlns:a16="http://schemas.microsoft.com/office/drawing/2014/main" id="{6415C0C5-4B6E-48CF-B309-4C45D8849B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524" t="8086"/>
          <a:stretch/>
        </p:blipFill>
        <p:spPr>
          <a:xfrm>
            <a:off x="2565230" y="116600"/>
            <a:ext cx="6969087" cy="6044861"/>
          </a:xfrm>
          <a:prstGeom prst="rect">
            <a:avLst/>
          </a:prstGeom>
        </p:spPr>
      </p:pic>
    </p:spTree>
    <p:extLst>
      <p:ext uri="{BB962C8B-B14F-4D97-AF65-F5344CB8AC3E}">
        <p14:creationId xmlns:p14="http://schemas.microsoft.com/office/powerpoint/2010/main" val="204395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18</a:t>
            </a:fld>
            <a:endParaRPr lang="en-US"/>
          </a:p>
        </p:txBody>
      </p:sp>
      <p:pic>
        <p:nvPicPr>
          <p:cNvPr id="6" name="Picture 5">
            <a:extLst>
              <a:ext uri="{FF2B5EF4-FFF2-40B4-BE49-F238E27FC236}">
                <a16:creationId xmlns:a16="http://schemas.microsoft.com/office/drawing/2014/main" id="{5DD7229D-02BD-4652-BA0C-D4A0C1EBC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6240" y="85061"/>
            <a:ext cx="7479519" cy="5609639"/>
          </a:xfrm>
          <a:prstGeom prst="rect">
            <a:avLst/>
          </a:prstGeom>
        </p:spPr>
      </p:pic>
      <p:sp>
        <p:nvSpPr>
          <p:cNvPr id="2" name="Rectangle 1">
            <a:extLst>
              <a:ext uri="{FF2B5EF4-FFF2-40B4-BE49-F238E27FC236}">
                <a16:creationId xmlns:a16="http://schemas.microsoft.com/office/drawing/2014/main" id="{F3ED8243-01AA-4BA4-998B-AF6EC0BB2D19}"/>
              </a:ext>
            </a:extLst>
          </p:cNvPr>
          <p:cNvSpPr/>
          <p:nvPr/>
        </p:nvSpPr>
        <p:spPr>
          <a:xfrm>
            <a:off x="8352338" y="2037453"/>
            <a:ext cx="693471" cy="325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A4AFAB-05EA-41D4-8504-283E190AE227}"/>
              </a:ext>
            </a:extLst>
          </p:cNvPr>
          <p:cNvSpPr/>
          <p:nvPr/>
        </p:nvSpPr>
        <p:spPr>
          <a:xfrm>
            <a:off x="6099068" y="2203150"/>
            <a:ext cx="252637" cy="14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2DAE4F-47DF-47AE-AFF9-A4E774B9AAAC}"/>
              </a:ext>
            </a:extLst>
          </p:cNvPr>
          <p:cNvSpPr txBox="1"/>
          <p:nvPr/>
        </p:nvSpPr>
        <p:spPr>
          <a:xfrm>
            <a:off x="545673" y="5443083"/>
            <a:ext cx="11359425" cy="830997"/>
          </a:xfrm>
          <a:prstGeom prst="rect">
            <a:avLst/>
          </a:prstGeom>
          <a:solidFill>
            <a:schemeClr val="accent2"/>
          </a:solidFill>
        </p:spPr>
        <p:txBody>
          <a:bodyPr wrap="square" rtlCol="0">
            <a:spAutoFit/>
          </a:bodyPr>
          <a:lstStyle/>
          <a:p>
            <a:pPr algn="ctr"/>
            <a:r>
              <a:rPr lang="en-US" sz="2400" dirty="0"/>
              <a:t>What practices could have been done to lower the risk of the concrete washout getting to a storm drain/state water?</a:t>
            </a:r>
          </a:p>
        </p:txBody>
      </p:sp>
    </p:spTree>
    <p:extLst>
      <p:ext uri="{BB962C8B-B14F-4D97-AF65-F5344CB8AC3E}">
        <p14:creationId xmlns:p14="http://schemas.microsoft.com/office/powerpoint/2010/main" val="384230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3B38-A2AF-4751-B33D-921FDE4CFE51}"/>
              </a:ext>
            </a:extLst>
          </p:cNvPr>
          <p:cNvSpPr>
            <a:spLocks noGrp="1"/>
          </p:cNvSpPr>
          <p:nvPr>
            <p:ph type="title"/>
          </p:nvPr>
        </p:nvSpPr>
        <p:spPr/>
        <p:txBody>
          <a:bodyPr/>
          <a:lstStyle/>
          <a:p>
            <a:r>
              <a:rPr lang="en-US" dirty="0"/>
              <a:t>The NPDES Project</a:t>
            </a:r>
          </a:p>
        </p:txBody>
      </p:sp>
      <p:pic>
        <p:nvPicPr>
          <p:cNvPr id="8" name="Content Placeholder 7">
            <a:extLst>
              <a:ext uri="{FF2B5EF4-FFF2-40B4-BE49-F238E27FC236}">
                <a16:creationId xmlns:a16="http://schemas.microsoft.com/office/drawing/2014/main" id="{BC209CB0-E787-4DF8-B02D-971632FBC8F5}"/>
              </a:ext>
            </a:extLst>
          </p:cNvPr>
          <p:cNvPicPr>
            <a:picLocks noGrp="1" noChangeAspect="1"/>
          </p:cNvPicPr>
          <p:nvPr>
            <p:ph sz="half" idx="1"/>
          </p:nvPr>
        </p:nvPicPr>
        <p:blipFill>
          <a:blip r:embed="rId3"/>
          <a:stretch>
            <a:fillRect/>
          </a:stretch>
        </p:blipFill>
        <p:spPr>
          <a:xfrm>
            <a:off x="1096963" y="1915150"/>
            <a:ext cx="4938712" cy="3884950"/>
          </a:xfrm>
          <a:prstGeom prst="rect">
            <a:avLst/>
          </a:prstGeom>
          <a:ln w="28575">
            <a:solidFill>
              <a:schemeClr val="accent2"/>
            </a:solidFill>
          </a:ln>
        </p:spPr>
      </p:pic>
      <p:sp>
        <p:nvSpPr>
          <p:cNvPr id="4" name="Content Placeholder 3">
            <a:extLst>
              <a:ext uri="{FF2B5EF4-FFF2-40B4-BE49-F238E27FC236}">
                <a16:creationId xmlns:a16="http://schemas.microsoft.com/office/drawing/2014/main" id="{ACD9FB17-C1A7-4FE7-9245-BB1524BA5B08}"/>
              </a:ext>
            </a:extLst>
          </p:cNvPr>
          <p:cNvSpPr>
            <a:spLocks noGrp="1"/>
          </p:cNvSpPr>
          <p:nvPr>
            <p:ph sz="half" idx="2"/>
          </p:nvPr>
        </p:nvSpPr>
        <p:spPr>
          <a:xfrm>
            <a:off x="6217919" y="1845735"/>
            <a:ext cx="5526062" cy="4235576"/>
          </a:xfrm>
        </p:spPr>
        <p:txBody>
          <a:bodyPr>
            <a:normAutofit/>
          </a:bodyPr>
          <a:lstStyle/>
          <a:p>
            <a:pPr marL="274320" indent="-274320">
              <a:buFont typeface="Arial" panose="020B0604020202020204" pitchFamily="34" charset="0"/>
              <a:buChar char="•"/>
            </a:pPr>
            <a:r>
              <a:rPr lang="en-US" sz="2800" dirty="0"/>
              <a:t>NPDES Project origin</a:t>
            </a:r>
          </a:p>
          <a:p>
            <a:pPr marL="292608" lvl="1" indent="0">
              <a:buNone/>
            </a:pPr>
            <a:r>
              <a:rPr lang="en-US" sz="2400" dirty="0"/>
              <a:t>DOH, DDC, WEC felt assistance and information would be more useful than penalties</a:t>
            </a:r>
          </a:p>
          <a:p>
            <a:pPr marL="292608" lvl="1" indent="0">
              <a:buNone/>
            </a:pPr>
            <a:endParaRPr lang="en-US" sz="2400" dirty="0"/>
          </a:p>
          <a:p>
            <a:pPr marL="274320" indent="-274320">
              <a:buFont typeface="Arial" panose="020B0604020202020204" pitchFamily="34" charset="0"/>
              <a:buChar char="•"/>
            </a:pPr>
            <a:r>
              <a:rPr lang="en-US" sz="2800" dirty="0"/>
              <a:t>Everyone’s participation in this project affects DDC and WEC’s compliance with the enforcement action</a:t>
            </a:r>
          </a:p>
          <a:p>
            <a:pPr marL="0" indent="0">
              <a:buNone/>
            </a:pPr>
            <a:endParaRPr lang="en-US" sz="2800" dirty="0"/>
          </a:p>
        </p:txBody>
      </p:sp>
      <p:sp>
        <p:nvSpPr>
          <p:cNvPr id="5" name="Date Placeholder 4">
            <a:extLst>
              <a:ext uri="{FF2B5EF4-FFF2-40B4-BE49-F238E27FC236}">
                <a16:creationId xmlns:a16="http://schemas.microsoft.com/office/drawing/2014/main" id="{498B5D98-617A-4236-BD06-403EDE7A49B8}"/>
              </a:ext>
            </a:extLst>
          </p:cNvPr>
          <p:cNvSpPr>
            <a:spLocks noGrp="1"/>
          </p:cNvSpPr>
          <p:nvPr>
            <p:ph type="dt" sz="half" idx="10"/>
          </p:nvPr>
        </p:nvSpPr>
        <p:spPr/>
        <p:txBody>
          <a:bodyPr/>
          <a:lstStyle/>
          <a:p>
            <a:fld id="{93A66BA0-BF77-43AC-894A-20AD8220B887}" type="datetime1">
              <a:rPr lang="en-US" smtClean="0"/>
              <a:pPr/>
              <a:t>12/5/2018</a:t>
            </a:fld>
            <a:endParaRPr lang="en-US" dirty="0"/>
          </a:p>
        </p:txBody>
      </p:sp>
      <p:sp>
        <p:nvSpPr>
          <p:cNvPr id="7" name="Slide Number Placeholder 6">
            <a:extLst>
              <a:ext uri="{FF2B5EF4-FFF2-40B4-BE49-F238E27FC236}">
                <a16:creationId xmlns:a16="http://schemas.microsoft.com/office/drawing/2014/main" id="{33D0E7C3-C340-4534-9476-4BEE501DB5C6}"/>
              </a:ext>
            </a:extLst>
          </p:cNvPr>
          <p:cNvSpPr>
            <a:spLocks noGrp="1"/>
          </p:cNvSpPr>
          <p:nvPr>
            <p:ph type="sldNum" sz="quarter" idx="12"/>
          </p:nvPr>
        </p:nvSpPr>
        <p:spPr/>
        <p:txBody>
          <a:bodyPr/>
          <a:lstStyle/>
          <a:p>
            <a:fld id="{9CD8D479-8942-46E8-A226-A4E01F7A105C}" type="slidenum">
              <a:rPr lang="en-US" smtClean="0"/>
              <a:t>19</a:t>
            </a:fld>
            <a:endParaRPr lang="en-US"/>
          </a:p>
        </p:txBody>
      </p:sp>
    </p:spTree>
    <p:extLst>
      <p:ext uri="{BB962C8B-B14F-4D97-AF65-F5344CB8AC3E}">
        <p14:creationId xmlns:p14="http://schemas.microsoft.com/office/powerpoint/2010/main" val="425030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0C386-29B7-4492-A27B-6B9F6D79E0D1}"/>
              </a:ext>
            </a:extLst>
          </p:cNvPr>
          <p:cNvSpPr>
            <a:spLocks noGrp="1"/>
          </p:cNvSpPr>
          <p:nvPr>
            <p:ph type="title"/>
          </p:nvPr>
        </p:nvSpPr>
        <p:spPr>
          <a:xfrm>
            <a:off x="102733" y="170488"/>
            <a:ext cx="10058400" cy="1450757"/>
          </a:xfrm>
        </p:spPr>
        <p:txBody>
          <a:bodyPr/>
          <a:lstStyle/>
          <a:p>
            <a:r>
              <a:rPr lang="en-US" dirty="0"/>
              <a:t>The Mexico Beach House that Survived</a:t>
            </a:r>
          </a:p>
        </p:txBody>
      </p:sp>
      <p:pic>
        <p:nvPicPr>
          <p:cNvPr id="8" name="Content Placeholder 7">
            <a:extLst>
              <a:ext uri="{FF2B5EF4-FFF2-40B4-BE49-F238E27FC236}">
                <a16:creationId xmlns:a16="http://schemas.microsoft.com/office/drawing/2014/main" id="{22389EFF-81C5-46A8-8AC0-C949A6AAB1E8}"/>
              </a:ext>
            </a:extLst>
          </p:cNvPr>
          <p:cNvPicPr>
            <a:picLocks noGrp="1" noChangeAspect="1"/>
          </p:cNvPicPr>
          <p:nvPr>
            <p:ph sz="half" idx="1"/>
          </p:nvPr>
        </p:nvPicPr>
        <p:blipFill>
          <a:blip r:embed="rId3"/>
          <a:stretch>
            <a:fillRect/>
          </a:stretch>
        </p:blipFill>
        <p:spPr>
          <a:xfrm>
            <a:off x="102733" y="1845735"/>
            <a:ext cx="5897037" cy="4373636"/>
          </a:xfrm>
          <a:prstGeom prst="rect">
            <a:avLst/>
          </a:prstGeom>
        </p:spPr>
      </p:pic>
      <p:sp>
        <p:nvSpPr>
          <p:cNvPr id="4" name="Content Placeholder 3">
            <a:extLst>
              <a:ext uri="{FF2B5EF4-FFF2-40B4-BE49-F238E27FC236}">
                <a16:creationId xmlns:a16="http://schemas.microsoft.com/office/drawing/2014/main" id="{7994C0FE-017D-4D2F-AFC6-709958A9DC99}"/>
              </a:ext>
            </a:extLst>
          </p:cNvPr>
          <p:cNvSpPr>
            <a:spLocks noGrp="1"/>
          </p:cNvSpPr>
          <p:nvPr>
            <p:ph sz="half" idx="2"/>
          </p:nvPr>
        </p:nvSpPr>
        <p:spPr>
          <a:xfrm>
            <a:off x="6274722" y="1845735"/>
            <a:ext cx="5747490" cy="1656356"/>
          </a:xfrm>
        </p:spPr>
        <p:txBody>
          <a:bodyPr>
            <a:noAutofit/>
          </a:bodyPr>
          <a:lstStyle/>
          <a:p>
            <a:r>
              <a:rPr lang="en-US" sz="2200" dirty="0"/>
              <a:t>“Dr. Lackey said he and Mr. King, who jointly own the Mexico Beach house, did not even refer to the minimum wind resistance required in Bay County. They built the sand palace to withstand 250 mile-an-hour winds.”</a:t>
            </a:r>
          </a:p>
        </p:txBody>
      </p:sp>
      <p:sp>
        <p:nvSpPr>
          <p:cNvPr id="7" name="Slide Number Placeholder 6">
            <a:extLst>
              <a:ext uri="{FF2B5EF4-FFF2-40B4-BE49-F238E27FC236}">
                <a16:creationId xmlns:a16="http://schemas.microsoft.com/office/drawing/2014/main" id="{8065C579-C4A3-4599-8C7F-6E6636E111C3}"/>
              </a:ext>
            </a:extLst>
          </p:cNvPr>
          <p:cNvSpPr>
            <a:spLocks noGrp="1"/>
          </p:cNvSpPr>
          <p:nvPr>
            <p:ph type="sldNum" sz="quarter" idx="12"/>
          </p:nvPr>
        </p:nvSpPr>
        <p:spPr/>
        <p:txBody>
          <a:bodyPr/>
          <a:lstStyle/>
          <a:p>
            <a:fld id="{9CD8D479-8942-46E8-A226-A4E01F7A105C}" type="slidenum">
              <a:rPr lang="en-US" smtClean="0"/>
              <a:t>2</a:t>
            </a:fld>
            <a:endParaRPr lang="en-US"/>
          </a:p>
        </p:txBody>
      </p:sp>
      <p:sp>
        <p:nvSpPr>
          <p:cNvPr id="9" name="Rectangle 8">
            <a:extLst>
              <a:ext uri="{FF2B5EF4-FFF2-40B4-BE49-F238E27FC236}">
                <a16:creationId xmlns:a16="http://schemas.microsoft.com/office/drawing/2014/main" id="{5E3444BF-7E9C-4BD5-ACD1-10DB92F01F71}"/>
              </a:ext>
            </a:extLst>
          </p:cNvPr>
          <p:cNvSpPr/>
          <p:nvPr/>
        </p:nvSpPr>
        <p:spPr>
          <a:xfrm>
            <a:off x="102733" y="6348865"/>
            <a:ext cx="9942483" cy="307777"/>
          </a:xfrm>
          <a:prstGeom prst="rect">
            <a:avLst/>
          </a:prstGeom>
        </p:spPr>
        <p:txBody>
          <a:bodyPr wrap="square">
            <a:spAutoFit/>
          </a:bodyPr>
          <a:lstStyle/>
          <a:p>
            <a:r>
              <a:rPr lang="en-US" sz="1400" dirty="0"/>
              <a:t>https://www.nytimes.com/2018/10/14/us/hurricane-michael-florida-mexico-beach-house.html</a:t>
            </a:r>
          </a:p>
        </p:txBody>
      </p:sp>
      <p:sp>
        <p:nvSpPr>
          <p:cNvPr id="10" name="Content Placeholder 3">
            <a:extLst>
              <a:ext uri="{FF2B5EF4-FFF2-40B4-BE49-F238E27FC236}">
                <a16:creationId xmlns:a16="http://schemas.microsoft.com/office/drawing/2014/main" id="{196152BE-C25F-4A26-BA0F-98E8A4A6CA1A}"/>
              </a:ext>
            </a:extLst>
          </p:cNvPr>
          <p:cNvSpPr txBox="1">
            <a:spLocks/>
          </p:cNvSpPr>
          <p:nvPr/>
        </p:nvSpPr>
        <p:spPr>
          <a:xfrm>
            <a:off x="6274722" y="4301179"/>
            <a:ext cx="5747490" cy="12666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200" dirty="0"/>
              <a:t>“We’re thinking that we need to build a house that would survive for generations,” Dr. Lackey said.</a:t>
            </a:r>
          </a:p>
        </p:txBody>
      </p:sp>
    </p:spTree>
    <p:extLst>
      <p:ext uri="{BB962C8B-B14F-4D97-AF65-F5344CB8AC3E}">
        <p14:creationId xmlns:p14="http://schemas.microsoft.com/office/powerpoint/2010/main" val="252913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DE9E-C57B-422C-AA5A-51542F602D54}"/>
              </a:ext>
            </a:extLst>
          </p:cNvPr>
          <p:cNvSpPr>
            <a:spLocks noGrp="1"/>
          </p:cNvSpPr>
          <p:nvPr>
            <p:ph type="title"/>
          </p:nvPr>
        </p:nvSpPr>
        <p:spPr/>
        <p:txBody>
          <a:bodyPr/>
          <a:lstStyle/>
          <a:p>
            <a:r>
              <a:rPr lang="en-US" dirty="0"/>
              <a:t>Untangling the Regulations</a:t>
            </a:r>
          </a:p>
        </p:txBody>
      </p:sp>
      <p:sp>
        <p:nvSpPr>
          <p:cNvPr id="3" name="Text Placeholder 2">
            <a:extLst>
              <a:ext uri="{FF2B5EF4-FFF2-40B4-BE49-F238E27FC236}">
                <a16:creationId xmlns:a16="http://schemas.microsoft.com/office/drawing/2014/main" id="{74E180B8-7185-48B2-9888-9D30F8E0AA44}"/>
              </a:ext>
            </a:extLst>
          </p:cNvPr>
          <p:cNvSpPr>
            <a:spLocks noGrp="1"/>
          </p:cNvSpPr>
          <p:nvPr>
            <p:ph type="body" idx="1"/>
          </p:nvPr>
        </p:nvSpPr>
        <p:spPr/>
        <p:txBody>
          <a:bodyPr>
            <a:normAutofit/>
          </a:bodyPr>
          <a:lstStyle/>
          <a:p>
            <a:r>
              <a:rPr lang="en-US" sz="3200" dirty="0"/>
              <a:t>The Players &amp; What They Do</a:t>
            </a:r>
          </a:p>
        </p:txBody>
      </p:sp>
    </p:spTree>
    <p:extLst>
      <p:ext uri="{BB962C8B-B14F-4D97-AF65-F5344CB8AC3E}">
        <p14:creationId xmlns:p14="http://schemas.microsoft.com/office/powerpoint/2010/main" val="229819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a:extLst>
              <a:ext uri="{FF2B5EF4-FFF2-40B4-BE49-F238E27FC236}">
                <a16:creationId xmlns:a16="http://schemas.microsoft.com/office/drawing/2014/main" id="{338FE4C4-F7AE-4E68-8F55-4E48CFE78253}"/>
              </a:ext>
            </a:extLst>
          </p:cNvPr>
          <p:cNvSpPr/>
          <p:nvPr/>
        </p:nvSpPr>
        <p:spPr>
          <a:xfrm rot="18498332">
            <a:off x="151432" y="1672729"/>
            <a:ext cx="2130705" cy="2029514"/>
          </a:xfrm>
          <a:prstGeom prst="teardrop">
            <a:avLst>
              <a:gd name="adj" fmla="val 117127"/>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81CF33A-9494-4640-BFB1-F2B528B6D5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794" y="860513"/>
            <a:ext cx="5968410" cy="4476307"/>
          </a:xfrm>
          <a:prstGeom prst="rect">
            <a:avLst/>
          </a:prstGeom>
          <a:ln w="28575">
            <a:solidFill>
              <a:schemeClr val="accent2"/>
            </a:solidFill>
          </a:ln>
        </p:spPr>
      </p:pic>
      <p:sp>
        <p:nvSpPr>
          <p:cNvPr id="2" name="Date Placeholder 1">
            <a:extLst>
              <a:ext uri="{FF2B5EF4-FFF2-40B4-BE49-F238E27FC236}">
                <a16:creationId xmlns:a16="http://schemas.microsoft.com/office/drawing/2014/main" id="{895C7ECF-C833-4302-9672-8EEFC3786BD2}"/>
              </a:ext>
            </a:extLst>
          </p:cNvPr>
          <p:cNvSpPr>
            <a:spLocks noGrp="1"/>
          </p:cNvSpPr>
          <p:nvPr>
            <p:ph type="dt" sz="half" idx="10"/>
          </p:nvPr>
        </p:nvSpPr>
        <p:spPr/>
        <p:txBody>
          <a:bodyPr/>
          <a:lstStyle/>
          <a:p>
            <a:fld id="{C81B9673-AC7F-4F1F-84E4-F0E5EAAE106D}" type="datetime1">
              <a:rPr lang="en-US" smtClean="0"/>
              <a:pPr/>
              <a:t>12/5/2018</a:t>
            </a:fld>
            <a:endParaRPr lang="en-US" dirty="0"/>
          </a:p>
        </p:txBody>
      </p:sp>
      <p:sp>
        <p:nvSpPr>
          <p:cNvPr id="4" name="Slide Number Placeholder 3">
            <a:extLst>
              <a:ext uri="{FF2B5EF4-FFF2-40B4-BE49-F238E27FC236}">
                <a16:creationId xmlns:a16="http://schemas.microsoft.com/office/drawing/2014/main" id="{B39FC1C9-E5EF-411B-912C-AAAC7F4A9557}"/>
              </a:ext>
            </a:extLst>
          </p:cNvPr>
          <p:cNvSpPr>
            <a:spLocks noGrp="1"/>
          </p:cNvSpPr>
          <p:nvPr>
            <p:ph type="sldNum" sz="quarter" idx="12"/>
          </p:nvPr>
        </p:nvSpPr>
        <p:spPr/>
        <p:txBody>
          <a:bodyPr/>
          <a:lstStyle/>
          <a:p>
            <a:fld id="{9CD8D479-8942-46E8-A226-A4E01F7A105C}" type="slidenum">
              <a:rPr lang="en-US" smtClean="0"/>
              <a:t>21</a:t>
            </a:fld>
            <a:endParaRPr lang="en-US"/>
          </a:p>
        </p:txBody>
      </p:sp>
      <p:sp>
        <p:nvSpPr>
          <p:cNvPr id="6" name="TextBox 5">
            <a:extLst>
              <a:ext uri="{FF2B5EF4-FFF2-40B4-BE49-F238E27FC236}">
                <a16:creationId xmlns:a16="http://schemas.microsoft.com/office/drawing/2014/main" id="{2CB7880F-CC07-4131-B87D-FA4190AC0DE5}"/>
              </a:ext>
            </a:extLst>
          </p:cNvPr>
          <p:cNvSpPr txBox="1"/>
          <p:nvPr/>
        </p:nvSpPr>
        <p:spPr>
          <a:xfrm>
            <a:off x="-57129" y="2476955"/>
            <a:ext cx="2547826" cy="584775"/>
          </a:xfrm>
          <a:prstGeom prst="rect">
            <a:avLst/>
          </a:prstGeom>
          <a:noFill/>
        </p:spPr>
        <p:txBody>
          <a:bodyPr wrap="square" rtlCol="0">
            <a:spAutoFit/>
          </a:bodyPr>
          <a:lstStyle/>
          <a:p>
            <a:pPr algn="ctr"/>
            <a:r>
              <a:rPr lang="en-US" sz="3200" dirty="0"/>
              <a:t>Stormwater</a:t>
            </a:r>
          </a:p>
        </p:txBody>
      </p:sp>
      <p:grpSp>
        <p:nvGrpSpPr>
          <p:cNvPr id="8" name="Group 7">
            <a:extLst>
              <a:ext uri="{FF2B5EF4-FFF2-40B4-BE49-F238E27FC236}">
                <a16:creationId xmlns:a16="http://schemas.microsoft.com/office/drawing/2014/main" id="{EF0BA79B-DA47-4DED-8639-9C0154CAD4B5}"/>
              </a:ext>
            </a:extLst>
          </p:cNvPr>
          <p:cNvGrpSpPr/>
          <p:nvPr/>
        </p:nvGrpSpPr>
        <p:grpSpPr>
          <a:xfrm>
            <a:off x="9919072" y="1463757"/>
            <a:ext cx="2171699" cy="2208081"/>
            <a:chOff x="9865909" y="1228662"/>
            <a:chExt cx="2171699" cy="2208081"/>
          </a:xfrm>
        </p:grpSpPr>
        <p:sp>
          <p:nvSpPr>
            <p:cNvPr id="15" name="Teardrop 14">
              <a:extLst>
                <a:ext uri="{FF2B5EF4-FFF2-40B4-BE49-F238E27FC236}">
                  <a16:creationId xmlns:a16="http://schemas.microsoft.com/office/drawing/2014/main" id="{B445FEE5-64B6-4386-A424-81E6182203B4}"/>
                </a:ext>
              </a:extLst>
            </p:cNvPr>
            <p:cNvSpPr/>
            <p:nvPr/>
          </p:nvSpPr>
          <p:spPr>
            <a:xfrm rot="18498332">
              <a:off x="9832754" y="1272444"/>
              <a:ext cx="2208081" cy="2120518"/>
            </a:xfrm>
            <a:prstGeom prst="teardrop">
              <a:avLst>
                <a:gd name="adj" fmla="val 117127"/>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427C43E-BFD3-4C19-8B67-CC8C7990C06B}"/>
                </a:ext>
              </a:extLst>
            </p:cNvPr>
            <p:cNvSpPr txBox="1"/>
            <p:nvPr/>
          </p:nvSpPr>
          <p:spPr>
            <a:xfrm>
              <a:off x="9865909" y="1792425"/>
              <a:ext cx="2171699" cy="584775"/>
            </a:xfrm>
            <a:prstGeom prst="rect">
              <a:avLst/>
            </a:prstGeom>
            <a:noFill/>
          </p:spPr>
          <p:txBody>
            <a:bodyPr wrap="square" rtlCol="0">
              <a:spAutoFit/>
            </a:bodyPr>
            <a:lstStyle/>
            <a:p>
              <a:pPr algn="ctr"/>
              <a:r>
                <a:rPr lang="en-US" sz="3200" dirty="0"/>
                <a:t>Dewatering</a:t>
              </a:r>
            </a:p>
          </p:txBody>
        </p:sp>
      </p:grpSp>
      <p:sp>
        <p:nvSpPr>
          <p:cNvPr id="16" name="TextBox 15">
            <a:extLst>
              <a:ext uri="{FF2B5EF4-FFF2-40B4-BE49-F238E27FC236}">
                <a16:creationId xmlns:a16="http://schemas.microsoft.com/office/drawing/2014/main" id="{A1EF3A54-5825-47CF-98A7-0000201B5EB5}"/>
              </a:ext>
            </a:extLst>
          </p:cNvPr>
          <p:cNvSpPr txBox="1"/>
          <p:nvPr/>
        </p:nvSpPr>
        <p:spPr>
          <a:xfrm>
            <a:off x="1449571" y="130268"/>
            <a:ext cx="9292855" cy="584775"/>
          </a:xfrm>
          <a:prstGeom prst="rect">
            <a:avLst/>
          </a:prstGeom>
          <a:noFill/>
        </p:spPr>
        <p:txBody>
          <a:bodyPr wrap="square" rtlCol="0">
            <a:spAutoFit/>
          </a:bodyPr>
          <a:lstStyle/>
          <a:p>
            <a:pPr algn="ctr"/>
            <a:r>
              <a:rPr lang="en-US" sz="3200" dirty="0"/>
              <a:t>Some Water Pollution Regulations Affecting Your Site</a:t>
            </a:r>
          </a:p>
        </p:txBody>
      </p:sp>
      <p:grpSp>
        <p:nvGrpSpPr>
          <p:cNvPr id="5" name="Group 4">
            <a:extLst>
              <a:ext uri="{FF2B5EF4-FFF2-40B4-BE49-F238E27FC236}">
                <a16:creationId xmlns:a16="http://schemas.microsoft.com/office/drawing/2014/main" id="{71755FC9-3C4E-460E-8C10-D4D6BBBA20D8}"/>
              </a:ext>
            </a:extLst>
          </p:cNvPr>
          <p:cNvGrpSpPr/>
          <p:nvPr/>
        </p:nvGrpSpPr>
        <p:grpSpPr>
          <a:xfrm>
            <a:off x="8436204" y="3994254"/>
            <a:ext cx="2461892" cy="2247859"/>
            <a:chOff x="9137577" y="4060768"/>
            <a:chExt cx="2461892" cy="2247859"/>
          </a:xfrm>
        </p:grpSpPr>
        <p:sp>
          <p:nvSpPr>
            <p:cNvPr id="18" name="Teardrop 17">
              <a:extLst>
                <a:ext uri="{FF2B5EF4-FFF2-40B4-BE49-F238E27FC236}">
                  <a16:creationId xmlns:a16="http://schemas.microsoft.com/office/drawing/2014/main" id="{53027A5C-1902-445B-A427-640B573096ED}"/>
                </a:ext>
              </a:extLst>
            </p:cNvPr>
            <p:cNvSpPr/>
            <p:nvPr/>
          </p:nvSpPr>
          <p:spPr>
            <a:xfrm rot="18498332">
              <a:off x="9337702" y="4064162"/>
              <a:ext cx="2247859" cy="2241072"/>
            </a:xfrm>
            <a:prstGeom prst="teardrop">
              <a:avLst>
                <a:gd name="adj" fmla="val 117127"/>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46EF682-D87A-4E46-AED7-D3468AE8D860}"/>
                </a:ext>
              </a:extLst>
            </p:cNvPr>
            <p:cNvSpPr txBox="1"/>
            <p:nvPr/>
          </p:nvSpPr>
          <p:spPr>
            <a:xfrm>
              <a:off x="9137577" y="4892898"/>
              <a:ext cx="2461892" cy="584775"/>
            </a:xfrm>
            <a:prstGeom prst="rect">
              <a:avLst/>
            </a:prstGeom>
            <a:noFill/>
          </p:spPr>
          <p:txBody>
            <a:bodyPr wrap="square" rtlCol="0">
              <a:spAutoFit/>
            </a:bodyPr>
            <a:lstStyle/>
            <a:p>
              <a:pPr algn="r"/>
              <a:r>
                <a:rPr lang="en-US" sz="3200" dirty="0"/>
                <a:t>Hydrotesting</a:t>
              </a:r>
            </a:p>
          </p:txBody>
        </p:sp>
      </p:grpSp>
    </p:spTree>
    <p:extLst>
      <p:ext uri="{BB962C8B-B14F-4D97-AF65-F5344CB8AC3E}">
        <p14:creationId xmlns:p14="http://schemas.microsoft.com/office/powerpoint/2010/main" val="408277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22</a:t>
            </a:fld>
            <a:endParaRPr lang="en-US"/>
          </a:p>
        </p:txBody>
      </p:sp>
      <p:sp>
        <p:nvSpPr>
          <p:cNvPr id="69" name="TextBox 68">
            <a:extLst>
              <a:ext uri="{FF2B5EF4-FFF2-40B4-BE49-F238E27FC236}">
                <a16:creationId xmlns:a16="http://schemas.microsoft.com/office/drawing/2014/main" id="{68119271-AF2D-405E-857E-394F77CEF795}"/>
              </a:ext>
            </a:extLst>
          </p:cNvPr>
          <p:cNvSpPr txBox="1"/>
          <p:nvPr/>
        </p:nvSpPr>
        <p:spPr>
          <a:xfrm>
            <a:off x="1338695" y="1789166"/>
            <a:ext cx="1763485" cy="369332"/>
          </a:xfrm>
          <a:prstGeom prst="rect">
            <a:avLst/>
          </a:prstGeom>
          <a:noFill/>
        </p:spPr>
        <p:txBody>
          <a:bodyPr wrap="square" rtlCol="0">
            <a:spAutoFit/>
          </a:bodyPr>
          <a:lstStyle/>
          <a:p>
            <a:pPr algn="ctr"/>
            <a:r>
              <a:rPr lang="en-US" dirty="0"/>
              <a:t>The Feds (EPA)</a:t>
            </a:r>
          </a:p>
        </p:txBody>
      </p:sp>
      <p:sp>
        <p:nvSpPr>
          <p:cNvPr id="72" name="TextBox 71">
            <a:extLst>
              <a:ext uri="{FF2B5EF4-FFF2-40B4-BE49-F238E27FC236}">
                <a16:creationId xmlns:a16="http://schemas.microsoft.com/office/drawing/2014/main" id="{59924E25-7D16-416D-A1B1-F712F319276C}"/>
              </a:ext>
            </a:extLst>
          </p:cNvPr>
          <p:cNvSpPr txBox="1"/>
          <p:nvPr/>
        </p:nvSpPr>
        <p:spPr>
          <a:xfrm>
            <a:off x="1143700" y="2348170"/>
            <a:ext cx="2157063" cy="369332"/>
          </a:xfrm>
          <a:prstGeom prst="rect">
            <a:avLst/>
          </a:prstGeom>
          <a:noFill/>
        </p:spPr>
        <p:txBody>
          <a:bodyPr wrap="square" rtlCol="0">
            <a:spAutoFit/>
          </a:bodyPr>
          <a:lstStyle/>
          <a:p>
            <a:pPr algn="ctr"/>
            <a:r>
              <a:rPr lang="en-US" dirty="0"/>
              <a:t>The Clean Water Act</a:t>
            </a:r>
          </a:p>
        </p:txBody>
      </p:sp>
      <p:pic>
        <p:nvPicPr>
          <p:cNvPr id="82" name="Picture 81">
            <a:extLst>
              <a:ext uri="{FF2B5EF4-FFF2-40B4-BE49-F238E27FC236}">
                <a16:creationId xmlns:a16="http://schemas.microsoft.com/office/drawing/2014/main" id="{ED01B636-64D7-4154-9ED8-811D5C7C8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369"/>
          <a:stretch/>
        </p:blipFill>
        <p:spPr>
          <a:xfrm>
            <a:off x="1634947" y="550212"/>
            <a:ext cx="1174570" cy="1238954"/>
          </a:xfrm>
          <a:prstGeom prst="ellipse">
            <a:avLst/>
          </a:prstGeom>
        </p:spPr>
      </p:pic>
      <p:sp>
        <p:nvSpPr>
          <p:cNvPr id="86" name="Rectangle: Rounded Corners 85">
            <a:extLst>
              <a:ext uri="{FF2B5EF4-FFF2-40B4-BE49-F238E27FC236}">
                <a16:creationId xmlns:a16="http://schemas.microsoft.com/office/drawing/2014/main" id="{2C5F4B16-28EF-45FA-9F51-31A583439440}"/>
              </a:ext>
            </a:extLst>
          </p:cNvPr>
          <p:cNvSpPr/>
          <p:nvPr/>
        </p:nvSpPr>
        <p:spPr>
          <a:xfrm>
            <a:off x="946566" y="3326101"/>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 Waters Are </a:t>
            </a:r>
          </a:p>
          <a:p>
            <a:pPr algn="ctr"/>
            <a:r>
              <a:rPr lang="en-US" dirty="0"/>
              <a:t>“Fishable &amp; Swimmable”</a:t>
            </a:r>
          </a:p>
        </p:txBody>
      </p:sp>
      <p:sp>
        <p:nvSpPr>
          <p:cNvPr id="87" name="Rectangle: Rounded Corners 86">
            <a:extLst>
              <a:ext uri="{FF2B5EF4-FFF2-40B4-BE49-F238E27FC236}">
                <a16:creationId xmlns:a16="http://schemas.microsoft.com/office/drawing/2014/main" id="{DA30D953-FE4A-4238-910A-05EEEFD7B5CD}"/>
              </a:ext>
            </a:extLst>
          </p:cNvPr>
          <p:cNvSpPr/>
          <p:nvPr/>
        </p:nvSpPr>
        <p:spPr>
          <a:xfrm>
            <a:off x="946567" y="4604893"/>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National Pollutant Discharge Elimination System</a:t>
            </a:r>
          </a:p>
        </p:txBody>
      </p:sp>
      <p:pic>
        <p:nvPicPr>
          <p:cNvPr id="78" name="Picture 77">
            <a:extLst>
              <a:ext uri="{FF2B5EF4-FFF2-40B4-BE49-F238E27FC236}">
                <a16:creationId xmlns:a16="http://schemas.microsoft.com/office/drawing/2014/main" id="{4EDDB0AD-C17C-4DA9-B740-BAAC358ED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366" y="556319"/>
            <a:ext cx="1164945" cy="1164945"/>
          </a:xfrm>
          <a:prstGeom prst="ellipse">
            <a:avLst/>
          </a:prstGeom>
        </p:spPr>
      </p:pic>
      <p:sp>
        <p:nvSpPr>
          <p:cNvPr id="70" name="TextBox 69">
            <a:extLst>
              <a:ext uri="{FF2B5EF4-FFF2-40B4-BE49-F238E27FC236}">
                <a16:creationId xmlns:a16="http://schemas.microsoft.com/office/drawing/2014/main" id="{D371861C-774D-43C5-9528-B0008706CB62}"/>
              </a:ext>
            </a:extLst>
          </p:cNvPr>
          <p:cNvSpPr txBox="1"/>
          <p:nvPr/>
        </p:nvSpPr>
        <p:spPr>
          <a:xfrm>
            <a:off x="5162880" y="1797316"/>
            <a:ext cx="1491916" cy="369332"/>
          </a:xfrm>
          <a:prstGeom prst="rect">
            <a:avLst/>
          </a:prstGeom>
          <a:noFill/>
        </p:spPr>
        <p:txBody>
          <a:bodyPr wrap="square" rtlCol="0">
            <a:spAutoFit/>
          </a:bodyPr>
          <a:lstStyle/>
          <a:p>
            <a:pPr algn="ctr"/>
            <a:r>
              <a:rPr lang="en-US" dirty="0"/>
              <a:t>The State</a:t>
            </a:r>
          </a:p>
        </p:txBody>
      </p:sp>
      <p:sp>
        <p:nvSpPr>
          <p:cNvPr id="73" name="TextBox 72">
            <a:extLst>
              <a:ext uri="{FF2B5EF4-FFF2-40B4-BE49-F238E27FC236}">
                <a16:creationId xmlns:a16="http://schemas.microsoft.com/office/drawing/2014/main" id="{17C4D38C-7F0A-4943-9841-9ED7DA2EE36D}"/>
              </a:ext>
            </a:extLst>
          </p:cNvPr>
          <p:cNvSpPr txBox="1"/>
          <p:nvPr/>
        </p:nvSpPr>
        <p:spPr>
          <a:xfrm>
            <a:off x="4354019" y="2356320"/>
            <a:ext cx="3109637" cy="646331"/>
          </a:xfrm>
          <a:prstGeom prst="rect">
            <a:avLst/>
          </a:prstGeom>
          <a:noFill/>
        </p:spPr>
        <p:txBody>
          <a:bodyPr wrap="square" rtlCol="0">
            <a:spAutoFit/>
          </a:bodyPr>
          <a:lstStyle/>
          <a:p>
            <a:pPr algn="ctr"/>
            <a:r>
              <a:rPr lang="en-US" dirty="0"/>
              <a:t>State Water Pollution Laws </a:t>
            </a:r>
          </a:p>
          <a:p>
            <a:pPr algn="ctr"/>
            <a:r>
              <a:rPr lang="en-US" dirty="0"/>
              <a:t>(HRS 342D)</a:t>
            </a:r>
          </a:p>
        </p:txBody>
      </p:sp>
      <p:sp>
        <p:nvSpPr>
          <p:cNvPr id="88" name="Rectangle: Rounded Corners 87">
            <a:extLst>
              <a:ext uri="{FF2B5EF4-FFF2-40B4-BE49-F238E27FC236}">
                <a16:creationId xmlns:a16="http://schemas.microsoft.com/office/drawing/2014/main" id="{39F3EDCF-2923-4E28-A5AE-CF18059DAB5D}"/>
              </a:ext>
            </a:extLst>
          </p:cNvPr>
          <p:cNvSpPr/>
          <p:nvPr/>
        </p:nvSpPr>
        <p:spPr>
          <a:xfrm>
            <a:off x="4681158" y="3326101"/>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Hawaii’s Waters Are </a:t>
            </a:r>
          </a:p>
          <a:p>
            <a:pPr algn="ctr"/>
            <a:r>
              <a:rPr lang="en-US" dirty="0"/>
              <a:t>“Fishable &amp; Swimmable”</a:t>
            </a:r>
          </a:p>
        </p:txBody>
      </p:sp>
      <p:sp>
        <p:nvSpPr>
          <p:cNvPr id="89" name="Rectangle: Rounded Corners 88">
            <a:extLst>
              <a:ext uri="{FF2B5EF4-FFF2-40B4-BE49-F238E27FC236}">
                <a16:creationId xmlns:a16="http://schemas.microsoft.com/office/drawing/2014/main" id="{0F5C003D-33D1-4287-A72E-E7F9A0382698}"/>
              </a:ext>
            </a:extLst>
          </p:cNvPr>
          <p:cNvSpPr/>
          <p:nvPr/>
        </p:nvSpPr>
        <p:spPr>
          <a:xfrm>
            <a:off x="4636548" y="4604893"/>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Hawaii’s</a:t>
            </a:r>
          </a:p>
          <a:p>
            <a:pPr algn="ctr"/>
            <a:r>
              <a:rPr lang="en-US" dirty="0"/>
              <a:t>National Pollutant Discharge Elimination System</a:t>
            </a:r>
          </a:p>
        </p:txBody>
      </p:sp>
      <p:sp>
        <p:nvSpPr>
          <p:cNvPr id="71" name="TextBox 70">
            <a:extLst>
              <a:ext uri="{FF2B5EF4-FFF2-40B4-BE49-F238E27FC236}">
                <a16:creationId xmlns:a16="http://schemas.microsoft.com/office/drawing/2014/main" id="{779ACE61-D94C-4D6F-8C2E-FB7C0312EF8F}"/>
              </a:ext>
            </a:extLst>
          </p:cNvPr>
          <p:cNvSpPr txBox="1"/>
          <p:nvPr/>
        </p:nvSpPr>
        <p:spPr>
          <a:xfrm>
            <a:off x="9046169" y="1792756"/>
            <a:ext cx="1491916" cy="369332"/>
          </a:xfrm>
          <a:prstGeom prst="rect">
            <a:avLst/>
          </a:prstGeom>
          <a:noFill/>
        </p:spPr>
        <p:txBody>
          <a:bodyPr wrap="square" rtlCol="0">
            <a:spAutoFit/>
          </a:bodyPr>
          <a:lstStyle/>
          <a:p>
            <a:pPr algn="ctr"/>
            <a:r>
              <a:rPr lang="en-US" dirty="0"/>
              <a:t>The County</a:t>
            </a:r>
          </a:p>
        </p:txBody>
      </p:sp>
      <p:sp>
        <p:nvSpPr>
          <p:cNvPr id="74" name="TextBox 73">
            <a:extLst>
              <a:ext uri="{FF2B5EF4-FFF2-40B4-BE49-F238E27FC236}">
                <a16:creationId xmlns:a16="http://schemas.microsoft.com/office/drawing/2014/main" id="{A99BE2D0-8525-4B1B-8A4D-041DE20F81CC}"/>
              </a:ext>
            </a:extLst>
          </p:cNvPr>
          <p:cNvSpPr txBox="1"/>
          <p:nvPr/>
        </p:nvSpPr>
        <p:spPr>
          <a:xfrm>
            <a:off x="8237308" y="2351760"/>
            <a:ext cx="3109637" cy="369332"/>
          </a:xfrm>
          <a:prstGeom prst="rect">
            <a:avLst/>
          </a:prstGeom>
          <a:noFill/>
        </p:spPr>
        <p:txBody>
          <a:bodyPr wrap="square" rtlCol="0">
            <a:spAutoFit/>
          </a:bodyPr>
          <a:lstStyle/>
          <a:p>
            <a:pPr algn="ctr"/>
            <a:r>
              <a:rPr lang="en-US" dirty="0"/>
              <a:t>County Rules &amp; Ordinances</a:t>
            </a:r>
          </a:p>
        </p:txBody>
      </p: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4843" y="555208"/>
            <a:ext cx="1161798" cy="1156635"/>
          </a:xfrm>
          <a:prstGeom prst="ellipse">
            <a:avLst/>
          </a:prstGeom>
        </p:spPr>
      </p:pic>
      <p:sp>
        <p:nvSpPr>
          <p:cNvPr id="90" name="Rectangle: Rounded Corners 89">
            <a:extLst>
              <a:ext uri="{FF2B5EF4-FFF2-40B4-BE49-F238E27FC236}">
                <a16:creationId xmlns:a16="http://schemas.microsoft.com/office/drawing/2014/main" id="{595DA013-D7DD-4C5C-9F70-57D12A4DEB0D}"/>
              </a:ext>
            </a:extLst>
          </p:cNvPr>
          <p:cNvSpPr/>
          <p:nvPr/>
        </p:nvSpPr>
        <p:spPr>
          <a:xfrm>
            <a:off x="8612433" y="3326101"/>
            <a:ext cx="2633801" cy="923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Activities in the CCH keep Hawaii’s waters fishable &amp; swimmable</a:t>
            </a:r>
          </a:p>
        </p:txBody>
      </p:sp>
      <p:sp>
        <p:nvSpPr>
          <p:cNvPr id="92" name="Rectangle: Rounded Corners 91">
            <a:extLst>
              <a:ext uri="{FF2B5EF4-FFF2-40B4-BE49-F238E27FC236}">
                <a16:creationId xmlns:a16="http://schemas.microsoft.com/office/drawing/2014/main" id="{5AFB692E-6266-4973-97FF-C676FFB7D1EE}"/>
              </a:ext>
            </a:extLst>
          </p:cNvPr>
          <p:cNvSpPr/>
          <p:nvPr/>
        </p:nvSpPr>
        <p:spPr>
          <a:xfrm>
            <a:off x="8612434" y="4604893"/>
            <a:ext cx="2633800" cy="1292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CCH MS4 Program</a:t>
            </a:r>
          </a:p>
          <a:p>
            <a:pPr algn="ctr"/>
            <a:r>
              <a:rPr lang="en-US" dirty="0"/>
              <a:t>Rules Relating to Water Quality</a:t>
            </a:r>
          </a:p>
        </p:txBody>
      </p:sp>
      <p:sp>
        <p:nvSpPr>
          <p:cNvPr id="19" name="Date Placeholder 4">
            <a:extLst>
              <a:ext uri="{FF2B5EF4-FFF2-40B4-BE49-F238E27FC236}">
                <a16:creationId xmlns:a16="http://schemas.microsoft.com/office/drawing/2014/main" id="{D61537B5-400D-4E8F-A17F-5A861DE3E4F0}"/>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12/5/2018</a:t>
            </a:fld>
            <a:endParaRPr lang="en-US" dirty="0"/>
          </a:p>
        </p:txBody>
      </p:sp>
    </p:spTree>
    <p:extLst>
      <p:ext uri="{BB962C8B-B14F-4D97-AF65-F5344CB8AC3E}">
        <p14:creationId xmlns:p14="http://schemas.microsoft.com/office/powerpoint/2010/main" val="255545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23</a:t>
            </a:fld>
            <a:endParaRPr lang="en-US"/>
          </a:p>
        </p:txBody>
      </p:sp>
      <p:sp>
        <p:nvSpPr>
          <p:cNvPr id="89" name="Rectangle: Rounded Corners 88">
            <a:extLst>
              <a:ext uri="{FF2B5EF4-FFF2-40B4-BE49-F238E27FC236}">
                <a16:creationId xmlns:a16="http://schemas.microsoft.com/office/drawing/2014/main" id="{0F5C003D-33D1-4287-A72E-E7F9A0382698}"/>
              </a:ext>
            </a:extLst>
          </p:cNvPr>
          <p:cNvSpPr/>
          <p:nvPr/>
        </p:nvSpPr>
        <p:spPr>
          <a:xfrm>
            <a:off x="2339710" y="1133944"/>
            <a:ext cx="7442790" cy="981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Hawaii’s National Pollutant Discharge Elimination System</a:t>
            </a:r>
          </a:p>
          <a:p>
            <a:pPr algn="ctr"/>
            <a:r>
              <a:rPr lang="en-US" dirty="0"/>
              <a:t>When your site discharges to state waters!</a:t>
            </a:r>
          </a:p>
        </p:txBody>
      </p:sp>
      <p:sp>
        <p:nvSpPr>
          <p:cNvPr id="26" name="Rectangle: Rounded Corners 25">
            <a:extLst>
              <a:ext uri="{FF2B5EF4-FFF2-40B4-BE49-F238E27FC236}">
                <a16:creationId xmlns:a16="http://schemas.microsoft.com/office/drawing/2014/main" id="{D5D2C390-0FAB-4859-961B-453DC727F68F}"/>
              </a:ext>
            </a:extLst>
          </p:cNvPr>
          <p:cNvSpPr/>
          <p:nvPr/>
        </p:nvSpPr>
        <p:spPr>
          <a:xfrm>
            <a:off x="126760" y="3004236"/>
            <a:ext cx="3566160" cy="73152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Construction Stormwater Program</a:t>
            </a:r>
          </a:p>
        </p:txBody>
      </p:sp>
      <p:sp>
        <p:nvSpPr>
          <p:cNvPr id="27" name="Rectangle: Rounded Corners 26">
            <a:extLst>
              <a:ext uri="{FF2B5EF4-FFF2-40B4-BE49-F238E27FC236}">
                <a16:creationId xmlns:a16="http://schemas.microsoft.com/office/drawing/2014/main" id="{EDED75E5-3E5A-4987-9CB2-D280DB0209EF}"/>
              </a:ext>
            </a:extLst>
          </p:cNvPr>
          <p:cNvSpPr/>
          <p:nvPr/>
        </p:nvSpPr>
        <p:spPr>
          <a:xfrm>
            <a:off x="4278025" y="3009228"/>
            <a:ext cx="3566160" cy="73152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Construction Dewatering Program</a:t>
            </a:r>
          </a:p>
        </p:txBody>
      </p:sp>
      <p:sp>
        <p:nvSpPr>
          <p:cNvPr id="28" name="Rectangle: Rounded Corners 27">
            <a:extLst>
              <a:ext uri="{FF2B5EF4-FFF2-40B4-BE49-F238E27FC236}">
                <a16:creationId xmlns:a16="http://schemas.microsoft.com/office/drawing/2014/main" id="{B11691D2-85DC-4EA8-B305-3624ABE4211E}"/>
              </a:ext>
            </a:extLst>
          </p:cNvPr>
          <p:cNvSpPr/>
          <p:nvPr/>
        </p:nvSpPr>
        <p:spPr>
          <a:xfrm>
            <a:off x="8429298" y="3002745"/>
            <a:ext cx="3566160" cy="73152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MS4 (storm drain systems) Program</a:t>
            </a:r>
          </a:p>
        </p:txBody>
      </p:sp>
      <p:pic>
        <p:nvPicPr>
          <p:cNvPr id="78" name="Picture 77">
            <a:extLst>
              <a:ext uri="{FF2B5EF4-FFF2-40B4-BE49-F238E27FC236}">
                <a16:creationId xmlns:a16="http://schemas.microsoft.com/office/drawing/2014/main" id="{4EDDB0AD-C17C-4DA9-B740-BAAC358ED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114" y="19250"/>
            <a:ext cx="937820" cy="937820"/>
          </a:xfrm>
          <a:prstGeom prst="ellipse">
            <a:avLst/>
          </a:prstGeom>
        </p:spPr>
      </p:pic>
      <p:pic>
        <p:nvPicPr>
          <p:cNvPr id="8" name="Picture 7">
            <a:extLst>
              <a:ext uri="{FF2B5EF4-FFF2-40B4-BE49-F238E27FC236}">
                <a16:creationId xmlns:a16="http://schemas.microsoft.com/office/drawing/2014/main" id="{F6D8A451-6463-4C6E-8FDE-6B86198259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0690" y="222535"/>
            <a:ext cx="981936" cy="981936"/>
          </a:xfrm>
          <a:prstGeom prst="ellipse">
            <a:avLst/>
          </a:prstGeom>
        </p:spPr>
      </p:pic>
      <p:pic>
        <p:nvPicPr>
          <p:cNvPr id="6" name="Picture 5">
            <a:extLst>
              <a:ext uri="{FF2B5EF4-FFF2-40B4-BE49-F238E27FC236}">
                <a16:creationId xmlns:a16="http://schemas.microsoft.com/office/drawing/2014/main" id="{E8D6C615-543A-4507-81B4-B35EA3EC5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9422" y="222535"/>
            <a:ext cx="981936" cy="1002392"/>
          </a:xfrm>
          <a:prstGeom prst="ellipse">
            <a:avLst/>
          </a:prstGeom>
        </p:spPr>
      </p:pic>
      <p:cxnSp>
        <p:nvCxnSpPr>
          <p:cNvPr id="14" name="Connector: Elbow 13">
            <a:extLst>
              <a:ext uri="{FF2B5EF4-FFF2-40B4-BE49-F238E27FC236}">
                <a16:creationId xmlns:a16="http://schemas.microsoft.com/office/drawing/2014/main" id="{593FAA4D-FC87-4162-B465-19CC5023518E}"/>
              </a:ext>
            </a:extLst>
          </p:cNvPr>
          <p:cNvCxnSpPr>
            <a:cxnSpLocks/>
            <a:stCxn id="89" idx="2"/>
            <a:endCxn id="26" idx="0"/>
          </p:cNvCxnSpPr>
          <p:nvPr/>
        </p:nvCxnSpPr>
        <p:spPr>
          <a:xfrm rot="5400000">
            <a:off x="3541295" y="484425"/>
            <a:ext cx="888357" cy="4151265"/>
          </a:xfrm>
          <a:prstGeom prst="bentConnector3">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9AAE72D6-6EEE-431E-893D-6DA13541572F}"/>
              </a:ext>
            </a:extLst>
          </p:cNvPr>
          <p:cNvCxnSpPr>
            <a:cxnSpLocks/>
            <a:stCxn id="89" idx="2"/>
            <a:endCxn id="28" idx="0"/>
          </p:cNvCxnSpPr>
          <p:nvPr/>
        </p:nvCxnSpPr>
        <p:spPr>
          <a:xfrm rot="16200000" flipH="1">
            <a:off x="7693308" y="483675"/>
            <a:ext cx="886866" cy="4151273"/>
          </a:xfrm>
          <a:prstGeom prst="bentConnector3">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CBA786-F882-4D0C-A0B4-C544DC1D882D}"/>
              </a:ext>
            </a:extLst>
          </p:cNvPr>
          <p:cNvCxnSpPr>
            <a:cxnSpLocks/>
            <a:stCxn id="89" idx="2"/>
            <a:endCxn id="27" idx="0"/>
          </p:cNvCxnSpPr>
          <p:nvPr/>
        </p:nvCxnSpPr>
        <p:spPr>
          <a:xfrm>
            <a:off x="6061105" y="2115879"/>
            <a:ext cx="0" cy="893349"/>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5" name="Date Placeholder 4">
            <a:extLst>
              <a:ext uri="{FF2B5EF4-FFF2-40B4-BE49-F238E27FC236}">
                <a16:creationId xmlns:a16="http://schemas.microsoft.com/office/drawing/2014/main" id="{41A80F2F-E520-4D9F-B5E0-0952A094D293}"/>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12/5/2018</a:t>
            </a:fld>
            <a:endParaRPr lang="en-US" dirty="0"/>
          </a:p>
        </p:txBody>
      </p:sp>
      <p:sp>
        <p:nvSpPr>
          <p:cNvPr id="29" name="Rectangle: Rounded Corners 28">
            <a:extLst>
              <a:ext uri="{FF2B5EF4-FFF2-40B4-BE49-F238E27FC236}">
                <a16:creationId xmlns:a16="http://schemas.microsoft.com/office/drawing/2014/main" id="{553AEA6E-BD50-49FE-A15A-A8FDF9DB3DD2}"/>
              </a:ext>
            </a:extLst>
          </p:cNvPr>
          <p:cNvSpPr/>
          <p:nvPr/>
        </p:nvSpPr>
        <p:spPr>
          <a:xfrm>
            <a:off x="126760" y="4199064"/>
            <a:ext cx="11868690" cy="7315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Permits </a:t>
            </a:r>
          </a:p>
          <a:p>
            <a:pPr algn="ctr"/>
            <a:r>
              <a:rPr lang="en-US" sz="2000" dirty="0"/>
              <a:t>(Individual and General)</a:t>
            </a:r>
          </a:p>
        </p:txBody>
      </p:sp>
      <p:sp>
        <p:nvSpPr>
          <p:cNvPr id="36" name="Rectangle: Rounded Corners 35">
            <a:extLst>
              <a:ext uri="{FF2B5EF4-FFF2-40B4-BE49-F238E27FC236}">
                <a16:creationId xmlns:a16="http://schemas.microsoft.com/office/drawing/2014/main" id="{C1D65391-AA7C-4968-80CF-2C6DE112F923}"/>
              </a:ext>
            </a:extLst>
          </p:cNvPr>
          <p:cNvSpPr/>
          <p:nvPr/>
        </p:nvSpPr>
        <p:spPr>
          <a:xfrm>
            <a:off x="126765" y="5343267"/>
            <a:ext cx="11868681" cy="73152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Requirements</a:t>
            </a:r>
          </a:p>
          <a:p>
            <a:pPr algn="ctr"/>
            <a:r>
              <a:rPr lang="en-US" sz="2000" dirty="0"/>
              <a:t>(like BMPs)</a:t>
            </a:r>
          </a:p>
        </p:txBody>
      </p:sp>
      <p:cxnSp>
        <p:nvCxnSpPr>
          <p:cNvPr id="4" name="Straight Arrow Connector 3">
            <a:extLst>
              <a:ext uri="{FF2B5EF4-FFF2-40B4-BE49-F238E27FC236}">
                <a16:creationId xmlns:a16="http://schemas.microsoft.com/office/drawing/2014/main" id="{3135D9FC-8D70-4806-9DFA-0FFD10AD445E}"/>
              </a:ext>
            </a:extLst>
          </p:cNvPr>
          <p:cNvCxnSpPr>
            <a:cxnSpLocks/>
            <a:stCxn id="26" idx="2"/>
          </p:cNvCxnSpPr>
          <p:nvPr/>
        </p:nvCxnSpPr>
        <p:spPr>
          <a:xfrm>
            <a:off x="1909840" y="3735756"/>
            <a:ext cx="0" cy="4633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F128C8E-D1CA-467C-A369-710E0D2571DA}"/>
              </a:ext>
            </a:extLst>
          </p:cNvPr>
          <p:cNvCxnSpPr>
            <a:cxnSpLocks/>
          </p:cNvCxnSpPr>
          <p:nvPr/>
        </p:nvCxnSpPr>
        <p:spPr>
          <a:xfrm>
            <a:off x="10212378" y="4930584"/>
            <a:ext cx="1" cy="4126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0D1DBFF-D172-4AE9-9186-D1A259DC3CC8}"/>
              </a:ext>
            </a:extLst>
          </p:cNvPr>
          <p:cNvCxnSpPr>
            <a:cxnSpLocks/>
            <a:stCxn id="29" idx="2"/>
            <a:endCxn id="36" idx="0"/>
          </p:cNvCxnSpPr>
          <p:nvPr/>
        </p:nvCxnSpPr>
        <p:spPr>
          <a:xfrm>
            <a:off x="6061105" y="4930584"/>
            <a:ext cx="1" cy="4126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9D6289F-F159-4B60-AF81-46BBE1B77D30}"/>
              </a:ext>
            </a:extLst>
          </p:cNvPr>
          <p:cNvCxnSpPr>
            <a:cxnSpLocks/>
          </p:cNvCxnSpPr>
          <p:nvPr/>
        </p:nvCxnSpPr>
        <p:spPr>
          <a:xfrm>
            <a:off x="1909840" y="4930584"/>
            <a:ext cx="1" cy="4126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6DFE3F0-E6FB-4A50-A379-7390727598AA}"/>
              </a:ext>
            </a:extLst>
          </p:cNvPr>
          <p:cNvCxnSpPr>
            <a:cxnSpLocks/>
            <a:stCxn id="28" idx="2"/>
          </p:cNvCxnSpPr>
          <p:nvPr/>
        </p:nvCxnSpPr>
        <p:spPr>
          <a:xfrm>
            <a:off x="10212378" y="3734265"/>
            <a:ext cx="0" cy="46479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1FDB12E-6A82-46E1-B7B5-4CB54AF29E6A}"/>
              </a:ext>
            </a:extLst>
          </p:cNvPr>
          <p:cNvCxnSpPr>
            <a:cxnSpLocks/>
            <a:stCxn id="27" idx="2"/>
            <a:endCxn id="29" idx="0"/>
          </p:cNvCxnSpPr>
          <p:nvPr/>
        </p:nvCxnSpPr>
        <p:spPr>
          <a:xfrm>
            <a:off x="6061105" y="3740748"/>
            <a:ext cx="0" cy="4583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21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24</a:t>
            </a:fld>
            <a:endParaRPr lang="en-US"/>
          </a:p>
        </p:txBody>
      </p:sp>
      <p:sp>
        <p:nvSpPr>
          <p:cNvPr id="25" name="Date Placeholder 4">
            <a:extLst>
              <a:ext uri="{FF2B5EF4-FFF2-40B4-BE49-F238E27FC236}">
                <a16:creationId xmlns:a16="http://schemas.microsoft.com/office/drawing/2014/main" id="{41A80F2F-E520-4D9F-B5E0-0952A094D293}"/>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12/5/2018</a:t>
            </a:fld>
            <a:endParaRPr lang="en-US" dirty="0"/>
          </a:p>
        </p:txBody>
      </p:sp>
      <p:sp>
        <p:nvSpPr>
          <p:cNvPr id="51" name="Rectangle: Rounded Corners 50">
            <a:extLst>
              <a:ext uri="{FF2B5EF4-FFF2-40B4-BE49-F238E27FC236}">
                <a16:creationId xmlns:a16="http://schemas.microsoft.com/office/drawing/2014/main" id="{628EB224-994D-4FEC-A23D-F73C75CDD12E}"/>
              </a:ext>
            </a:extLst>
          </p:cNvPr>
          <p:cNvSpPr/>
          <p:nvPr/>
        </p:nvSpPr>
        <p:spPr>
          <a:xfrm>
            <a:off x="75096" y="5402365"/>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Contractor Info</a:t>
            </a:r>
          </a:p>
        </p:txBody>
      </p:sp>
      <p:sp>
        <p:nvSpPr>
          <p:cNvPr id="54" name="Rectangle: Rounded Corners 53">
            <a:extLst>
              <a:ext uri="{FF2B5EF4-FFF2-40B4-BE49-F238E27FC236}">
                <a16:creationId xmlns:a16="http://schemas.microsoft.com/office/drawing/2014/main" id="{F0C2521E-51FF-4295-AF23-B6287FAE6808}"/>
              </a:ext>
            </a:extLst>
          </p:cNvPr>
          <p:cNvSpPr/>
          <p:nvPr/>
        </p:nvSpPr>
        <p:spPr>
          <a:xfrm>
            <a:off x="8532699" y="5402365"/>
            <a:ext cx="2514600" cy="356616"/>
          </a:xfrm>
          <a:prstGeom prst="roundRect">
            <a:avLst/>
          </a:prstGeom>
          <a:solidFill>
            <a:schemeClr val="accent3"/>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sp>
        <p:nvSpPr>
          <p:cNvPr id="50" name="Rectangle: Rounded Corners 49">
            <a:extLst>
              <a:ext uri="{FF2B5EF4-FFF2-40B4-BE49-F238E27FC236}">
                <a16:creationId xmlns:a16="http://schemas.microsoft.com/office/drawing/2014/main" id="{9BEC0B0E-DA90-4FD1-B75C-FA4664D455E1}"/>
              </a:ext>
            </a:extLst>
          </p:cNvPr>
          <p:cNvSpPr/>
          <p:nvPr/>
        </p:nvSpPr>
        <p:spPr>
          <a:xfrm>
            <a:off x="75096" y="4885785"/>
            <a:ext cx="2514600" cy="3566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Start (7 days)</a:t>
            </a:r>
          </a:p>
        </p:txBody>
      </p:sp>
      <p:sp>
        <p:nvSpPr>
          <p:cNvPr id="52" name="Rectangle: Rounded Corners 51">
            <a:extLst>
              <a:ext uri="{FF2B5EF4-FFF2-40B4-BE49-F238E27FC236}">
                <a16:creationId xmlns:a16="http://schemas.microsoft.com/office/drawing/2014/main" id="{80BF3B52-BB02-4337-A87D-AA4507FE1E19}"/>
              </a:ext>
            </a:extLst>
          </p:cNvPr>
          <p:cNvSpPr/>
          <p:nvPr/>
        </p:nvSpPr>
        <p:spPr>
          <a:xfrm>
            <a:off x="2921168" y="5402365"/>
            <a:ext cx="2514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Weekly and/or 0.25” Rain Inspections</a:t>
            </a:r>
          </a:p>
        </p:txBody>
      </p:sp>
      <p:sp>
        <p:nvSpPr>
          <p:cNvPr id="53" name="Rectangle: Rounded Corners 52">
            <a:extLst>
              <a:ext uri="{FF2B5EF4-FFF2-40B4-BE49-F238E27FC236}">
                <a16:creationId xmlns:a16="http://schemas.microsoft.com/office/drawing/2014/main" id="{50A060AC-4630-426B-81ED-FC4E628A8FEA}"/>
              </a:ext>
            </a:extLst>
          </p:cNvPr>
          <p:cNvSpPr/>
          <p:nvPr/>
        </p:nvSpPr>
        <p:spPr>
          <a:xfrm>
            <a:off x="5796537" y="5380499"/>
            <a:ext cx="2514600" cy="685800"/>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Verbal &amp; Written Non-Compliance Reports</a:t>
            </a:r>
          </a:p>
        </p:txBody>
      </p:sp>
      <p:sp>
        <p:nvSpPr>
          <p:cNvPr id="55" name="Rectangle: Rounded Corners 54">
            <a:extLst>
              <a:ext uri="{FF2B5EF4-FFF2-40B4-BE49-F238E27FC236}">
                <a16:creationId xmlns:a16="http://schemas.microsoft.com/office/drawing/2014/main" id="{23845118-A563-45D0-9EAA-95039C57DB75}"/>
              </a:ext>
            </a:extLst>
          </p:cNvPr>
          <p:cNvSpPr/>
          <p:nvPr/>
        </p:nvSpPr>
        <p:spPr>
          <a:xfrm>
            <a:off x="2921168" y="4885785"/>
            <a:ext cx="2514600" cy="356616"/>
          </a:xfrm>
          <a:prstGeom prst="roundRect">
            <a:avLst/>
          </a:prstGeom>
          <a:solidFill>
            <a:schemeClr val="accent6"/>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SWPPPs</a:t>
            </a:r>
          </a:p>
        </p:txBody>
      </p:sp>
      <p:sp>
        <p:nvSpPr>
          <p:cNvPr id="28" name="Rectangle: Rounded Corners 27">
            <a:extLst>
              <a:ext uri="{FF2B5EF4-FFF2-40B4-BE49-F238E27FC236}">
                <a16:creationId xmlns:a16="http://schemas.microsoft.com/office/drawing/2014/main" id="{88F68768-5C5C-480E-97DD-1E60822391FC}"/>
              </a:ext>
            </a:extLst>
          </p:cNvPr>
          <p:cNvSpPr/>
          <p:nvPr/>
        </p:nvSpPr>
        <p:spPr>
          <a:xfrm>
            <a:off x="8532699" y="4880985"/>
            <a:ext cx="2514600" cy="356616"/>
          </a:xfrm>
          <a:prstGeom prst="roundRect">
            <a:avLst/>
          </a:prstGeom>
          <a:solidFill>
            <a:schemeClr val="bg1">
              <a:lumMod val="6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Certifying Person/Rep</a:t>
            </a:r>
          </a:p>
        </p:txBody>
      </p:sp>
      <p:grpSp>
        <p:nvGrpSpPr>
          <p:cNvPr id="9" name="Group 8">
            <a:extLst>
              <a:ext uri="{FF2B5EF4-FFF2-40B4-BE49-F238E27FC236}">
                <a16:creationId xmlns:a16="http://schemas.microsoft.com/office/drawing/2014/main" id="{AE5EB386-3F56-4B72-B6DD-1817B33BEE91}"/>
              </a:ext>
            </a:extLst>
          </p:cNvPr>
          <p:cNvGrpSpPr/>
          <p:nvPr/>
        </p:nvGrpSpPr>
        <p:grpSpPr>
          <a:xfrm>
            <a:off x="8272961" y="80351"/>
            <a:ext cx="3908981" cy="3012555"/>
            <a:chOff x="8283017" y="9660"/>
            <a:chExt cx="3908981" cy="3177319"/>
          </a:xfrm>
        </p:grpSpPr>
        <p:sp>
          <p:nvSpPr>
            <p:cNvPr id="3" name="Explosion: 8 Points 2">
              <a:extLst>
                <a:ext uri="{FF2B5EF4-FFF2-40B4-BE49-F238E27FC236}">
                  <a16:creationId xmlns:a16="http://schemas.microsoft.com/office/drawing/2014/main" id="{D1083690-7CFB-42F4-9F73-7129F631B1E3}"/>
                </a:ext>
              </a:extLst>
            </p:cNvPr>
            <p:cNvSpPr/>
            <p:nvPr/>
          </p:nvSpPr>
          <p:spPr>
            <a:xfrm>
              <a:off x="8283017" y="9660"/>
              <a:ext cx="3908981" cy="3177319"/>
            </a:xfrm>
            <a:prstGeom prst="irregularSeal1">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972B9A-3DAD-4B0D-9534-D710BB66131D}"/>
                </a:ext>
              </a:extLst>
            </p:cNvPr>
            <p:cNvSpPr txBox="1"/>
            <p:nvPr/>
          </p:nvSpPr>
          <p:spPr>
            <a:xfrm>
              <a:off x="8858846" y="1066261"/>
              <a:ext cx="2757321" cy="923330"/>
            </a:xfrm>
            <a:prstGeom prst="rect">
              <a:avLst/>
            </a:prstGeom>
            <a:noFill/>
          </p:spPr>
          <p:txBody>
            <a:bodyPr wrap="square" rtlCol="0">
              <a:spAutoFit/>
            </a:bodyPr>
            <a:lstStyle/>
            <a:p>
              <a:pPr algn="ctr"/>
              <a:r>
                <a:rPr lang="en-US" dirty="0"/>
                <a:t>The HAR 11-55 allows for penalties and criminal charges for “falsification”</a:t>
              </a:r>
            </a:p>
          </p:txBody>
        </p:sp>
      </p:grpSp>
      <p:sp>
        <p:nvSpPr>
          <p:cNvPr id="43" name="Rectangle: Rounded Corners 42">
            <a:extLst>
              <a:ext uri="{FF2B5EF4-FFF2-40B4-BE49-F238E27FC236}">
                <a16:creationId xmlns:a16="http://schemas.microsoft.com/office/drawing/2014/main" id="{2FAB2A45-ED1D-4423-8E5D-BD2F21847F3C}"/>
              </a:ext>
            </a:extLst>
          </p:cNvPr>
          <p:cNvSpPr/>
          <p:nvPr/>
        </p:nvSpPr>
        <p:spPr>
          <a:xfrm>
            <a:off x="9789999" y="3021123"/>
            <a:ext cx="2146537" cy="685800"/>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t>Notice of General Permit Coverage</a:t>
            </a:r>
          </a:p>
          <a:p>
            <a:pPr algn="ctr"/>
            <a:r>
              <a:rPr lang="en-US" sz="1600" dirty="0"/>
              <a:t>HIR10E123</a:t>
            </a:r>
          </a:p>
        </p:txBody>
      </p:sp>
      <p:sp>
        <p:nvSpPr>
          <p:cNvPr id="26" name="Rectangle: Rounded Corners 25">
            <a:extLst>
              <a:ext uri="{FF2B5EF4-FFF2-40B4-BE49-F238E27FC236}">
                <a16:creationId xmlns:a16="http://schemas.microsoft.com/office/drawing/2014/main" id="{D5D2C390-0FAB-4859-961B-453DC727F68F}"/>
              </a:ext>
            </a:extLst>
          </p:cNvPr>
          <p:cNvSpPr/>
          <p:nvPr/>
        </p:nvSpPr>
        <p:spPr>
          <a:xfrm>
            <a:off x="3718984" y="115100"/>
            <a:ext cx="3566160" cy="73152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State NPDES Construction Stormwater Program</a:t>
            </a:r>
          </a:p>
        </p:txBody>
      </p:sp>
      <p:sp>
        <p:nvSpPr>
          <p:cNvPr id="32" name="Rectangle: Rounded Corners 31">
            <a:extLst>
              <a:ext uri="{FF2B5EF4-FFF2-40B4-BE49-F238E27FC236}">
                <a16:creationId xmlns:a16="http://schemas.microsoft.com/office/drawing/2014/main" id="{B6E85F6F-7264-443C-99B2-A5743F743BAE}"/>
              </a:ext>
            </a:extLst>
          </p:cNvPr>
          <p:cNvSpPr/>
          <p:nvPr/>
        </p:nvSpPr>
        <p:spPr>
          <a:xfrm>
            <a:off x="4060109" y="2090766"/>
            <a:ext cx="2883910" cy="46392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NPDES Permit </a:t>
            </a:r>
          </a:p>
        </p:txBody>
      </p:sp>
      <p:sp>
        <p:nvSpPr>
          <p:cNvPr id="30" name="Rectangle: Rounded Corners 29">
            <a:extLst>
              <a:ext uri="{FF2B5EF4-FFF2-40B4-BE49-F238E27FC236}">
                <a16:creationId xmlns:a16="http://schemas.microsoft.com/office/drawing/2014/main" id="{B217DFAC-BD3C-46C0-9F56-3483B6164560}"/>
              </a:ext>
            </a:extLst>
          </p:cNvPr>
          <p:cNvSpPr/>
          <p:nvPr/>
        </p:nvSpPr>
        <p:spPr>
          <a:xfrm>
            <a:off x="4534996" y="4141153"/>
            <a:ext cx="1934135" cy="5351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Requirements</a:t>
            </a:r>
          </a:p>
        </p:txBody>
      </p:sp>
      <p:cxnSp>
        <p:nvCxnSpPr>
          <p:cNvPr id="4" name="Straight Arrow Connector 3">
            <a:extLst>
              <a:ext uri="{FF2B5EF4-FFF2-40B4-BE49-F238E27FC236}">
                <a16:creationId xmlns:a16="http://schemas.microsoft.com/office/drawing/2014/main" id="{3135D9FC-8D70-4806-9DFA-0FFD10AD445E}"/>
              </a:ext>
            </a:extLst>
          </p:cNvPr>
          <p:cNvCxnSpPr>
            <a:cxnSpLocks/>
            <a:stCxn id="26" idx="2"/>
            <a:endCxn id="45" idx="0"/>
          </p:cNvCxnSpPr>
          <p:nvPr/>
        </p:nvCxnSpPr>
        <p:spPr>
          <a:xfrm>
            <a:off x="5502064" y="846620"/>
            <a:ext cx="0" cy="3854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9D6289F-F159-4B60-AF81-46BBE1B77D30}"/>
              </a:ext>
            </a:extLst>
          </p:cNvPr>
          <p:cNvCxnSpPr>
            <a:cxnSpLocks/>
            <a:stCxn id="32" idx="2"/>
            <a:endCxn id="21" idx="0"/>
          </p:cNvCxnSpPr>
          <p:nvPr/>
        </p:nvCxnSpPr>
        <p:spPr>
          <a:xfrm flipH="1">
            <a:off x="5502063" y="2554692"/>
            <a:ext cx="1" cy="5780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DD288046-C779-4232-8BA4-818BDCCCC124}"/>
              </a:ext>
            </a:extLst>
          </p:cNvPr>
          <p:cNvSpPr/>
          <p:nvPr/>
        </p:nvSpPr>
        <p:spPr>
          <a:xfrm>
            <a:off x="2114855" y="3132390"/>
            <a:ext cx="3147981" cy="46392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Individual Permits (HI</a:t>
            </a:r>
            <a:r>
              <a:rPr lang="en-US" sz="1400" dirty="0"/>
              <a:t>######</a:t>
            </a:r>
            <a:r>
              <a:rPr lang="en-US" dirty="0"/>
              <a:t>)</a:t>
            </a:r>
          </a:p>
        </p:txBody>
      </p:sp>
      <p:sp>
        <p:nvSpPr>
          <p:cNvPr id="42" name="Rectangle: Rounded Corners 41">
            <a:extLst>
              <a:ext uri="{FF2B5EF4-FFF2-40B4-BE49-F238E27FC236}">
                <a16:creationId xmlns:a16="http://schemas.microsoft.com/office/drawing/2014/main" id="{58D8EB82-D435-43F5-A22D-464A197CAB29}"/>
              </a:ext>
            </a:extLst>
          </p:cNvPr>
          <p:cNvSpPr/>
          <p:nvPr/>
        </p:nvSpPr>
        <p:spPr>
          <a:xfrm>
            <a:off x="5738542" y="3128793"/>
            <a:ext cx="4191503" cy="4704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Permit (HAR 11-55, Appendix C)</a:t>
            </a:r>
          </a:p>
        </p:txBody>
      </p:sp>
      <p:sp>
        <p:nvSpPr>
          <p:cNvPr id="21" name="TextBox 20">
            <a:extLst>
              <a:ext uri="{FF2B5EF4-FFF2-40B4-BE49-F238E27FC236}">
                <a16:creationId xmlns:a16="http://schemas.microsoft.com/office/drawing/2014/main" id="{0FA4FF6D-4415-47BE-944C-944159A8EF30}"/>
              </a:ext>
            </a:extLst>
          </p:cNvPr>
          <p:cNvSpPr txBox="1"/>
          <p:nvPr/>
        </p:nvSpPr>
        <p:spPr>
          <a:xfrm>
            <a:off x="5241443" y="3132787"/>
            <a:ext cx="521239" cy="369332"/>
          </a:xfrm>
          <a:prstGeom prst="rect">
            <a:avLst/>
          </a:prstGeom>
          <a:noFill/>
        </p:spPr>
        <p:txBody>
          <a:bodyPr wrap="square" rtlCol="0">
            <a:spAutoFit/>
          </a:bodyPr>
          <a:lstStyle/>
          <a:p>
            <a:pPr algn="ctr"/>
            <a:r>
              <a:rPr lang="en-US" dirty="0"/>
              <a:t>or</a:t>
            </a:r>
          </a:p>
        </p:txBody>
      </p:sp>
      <p:sp>
        <p:nvSpPr>
          <p:cNvPr id="45" name="TextBox 44">
            <a:extLst>
              <a:ext uri="{FF2B5EF4-FFF2-40B4-BE49-F238E27FC236}">
                <a16:creationId xmlns:a16="http://schemas.microsoft.com/office/drawing/2014/main" id="{166D23D4-9ABF-406D-9E36-5F5007ABCE3A}"/>
              </a:ext>
            </a:extLst>
          </p:cNvPr>
          <p:cNvSpPr txBox="1"/>
          <p:nvPr/>
        </p:nvSpPr>
        <p:spPr>
          <a:xfrm>
            <a:off x="3844213" y="1232112"/>
            <a:ext cx="3315701" cy="369332"/>
          </a:xfrm>
          <a:prstGeom prst="rect">
            <a:avLst/>
          </a:prstGeom>
          <a:noFill/>
        </p:spPr>
        <p:txBody>
          <a:bodyPr wrap="square" rtlCol="0">
            <a:spAutoFit/>
          </a:bodyPr>
          <a:lstStyle/>
          <a:p>
            <a:pPr algn="ctr"/>
            <a:r>
              <a:rPr lang="en-US" dirty="0"/>
              <a:t>1 acre or more of disturbance?</a:t>
            </a:r>
          </a:p>
        </p:txBody>
      </p:sp>
      <p:cxnSp>
        <p:nvCxnSpPr>
          <p:cNvPr id="46" name="Straight Arrow Connector 45">
            <a:extLst>
              <a:ext uri="{FF2B5EF4-FFF2-40B4-BE49-F238E27FC236}">
                <a16:creationId xmlns:a16="http://schemas.microsoft.com/office/drawing/2014/main" id="{FA5DA37F-BA36-4673-9084-E3D44627B653}"/>
              </a:ext>
            </a:extLst>
          </p:cNvPr>
          <p:cNvCxnSpPr>
            <a:cxnSpLocks/>
            <a:stCxn id="45" idx="2"/>
            <a:endCxn id="32" idx="0"/>
          </p:cNvCxnSpPr>
          <p:nvPr/>
        </p:nvCxnSpPr>
        <p:spPr>
          <a:xfrm>
            <a:off x="5502064" y="1601444"/>
            <a:ext cx="0" cy="489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41064043-731C-4BED-A16D-CE37E5CE7316}"/>
              </a:ext>
            </a:extLst>
          </p:cNvPr>
          <p:cNvCxnSpPr>
            <a:cxnSpLocks/>
            <a:stCxn id="35" idx="2"/>
            <a:endCxn id="30" idx="0"/>
          </p:cNvCxnSpPr>
          <p:nvPr/>
        </p:nvCxnSpPr>
        <p:spPr>
          <a:xfrm rot="16200000" flipH="1">
            <a:off x="4323037" y="2962125"/>
            <a:ext cx="544837" cy="1813218"/>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90995775-80CF-49ED-AA9B-0A4007BE844D}"/>
              </a:ext>
            </a:extLst>
          </p:cNvPr>
          <p:cNvCxnSpPr>
            <a:cxnSpLocks/>
            <a:stCxn id="42" idx="2"/>
            <a:endCxn id="30" idx="0"/>
          </p:cNvCxnSpPr>
          <p:nvPr/>
        </p:nvCxnSpPr>
        <p:spPr>
          <a:xfrm rot="5400000">
            <a:off x="6397229" y="2704088"/>
            <a:ext cx="541900" cy="233223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98EB99D7-0801-4414-AF33-75507FD14784}"/>
              </a:ext>
            </a:extLst>
          </p:cNvPr>
          <p:cNvSpPr/>
          <p:nvPr/>
        </p:nvSpPr>
        <p:spPr>
          <a:xfrm>
            <a:off x="5796537" y="4885785"/>
            <a:ext cx="2514600" cy="356616"/>
          </a:xfrm>
          <a:prstGeom prst="roundRect">
            <a:avLst/>
          </a:prstGeom>
          <a:solidFill>
            <a:schemeClr val="accent3"/>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BMPs</a:t>
            </a:r>
          </a:p>
        </p:txBody>
      </p:sp>
      <p:grpSp>
        <p:nvGrpSpPr>
          <p:cNvPr id="49" name="Group 48">
            <a:extLst>
              <a:ext uri="{FF2B5EF4-FFF2-40B4-BE49-F238E27FC236}">
                <a16:creationId xmlns:a16="http://schemas.microsoft.com/office/drawing/2014/main" id="{AA4A17BB-3016-42FF-AE8E-232B99DBE2E9}"/>
              </a:ext>
            </a:extLst>
          </p:cNvPr>
          <p:cNvGrpSpPr/>
          <p:nvPr/>
        </p:nvGrpSpPr>
        <p:grpSpPr>
          <a:xfrm>
            <a:off x="75096" y="571615"/>
            <a:ext cx="1597493" cy="1274490"/>
            <a:chOff x="-57129" y="1622133"/>
            <a:chExt cx="2547826" cy="2130705"/>
          </a:xfrm>
        </p:grpSpPr>
        <p:sp>
          <p:nvSpPr>
            <p:cNvPr id="58" name="Teardrop 57">
              <a:extLst>
                <a:ext uri="{FF2B5EF4-FFF2-40B4-BE49-F238E27FC236}">
                  <a16:creationId xmlns:a16="http://schemas.microsoft.com/office/drawing/2014/main" id="{9E4129D8-1E27-4DD8-9F77-3AB1221F3CAE}"/>
                </a:ext>
              </a:extLst>
            </p:cNvPr>
            <p:cNvSpPr/>
            <p:nvPr/>
          </p:nvSpPr>
          <p:spPr>
            <a:xfrm rot="18498332">
              <a:off x="151432" y="1672729"/>
              <a:ext cx="2130705" cy="2029514"/>
            </a:xfrm>
            <a:prstGeom prst="teardrop">
              <a:avLst>
                <a:gd name="adj" fmla="val 117127"/>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TextBox 58">
              <a:extLst>
                <a:ext uri="{FF2B5EF4-FFF2-40B4-BE49-F238E27FC236}">
                  <a16:creationId xmlns:a16="http://schemas.microsoft.com/office/drawing/2014/main" id="{700D7125-E48E-43AA-A327-35EFA16C2564}"/>
                </a:ext>
              </a:extLst>
            </p:cNvPr>
            <p:cNvSpPr txBox="1"/>
            <p:nvPr/>
          </p:nvSpPr>
          <p:spPr>
            <a:xfrm>
              <a:off x="-57129" y="2476955"/>
              <a:ext cx="2547826" cy="400110"/>
            </a:xfrm>
            <a:prstGeom prst="rect">
              <a:avLst/>
            </a:prstGeom>
            <a:noFill/>
          </p:spPr>
          <p:txBody>
            <a:bodyPr wrap="square" rtlCol="0">
              <a:spAutoFit/>
            </a:bodyPr>
            <a:lstStyle/>
            <a:p>
              <a:pPr algn="ctr"/>
              <a:r>
                <a:rPr lang="en-US" sz="2000" dirty="0"/>
                <a:t>Stormwater</a:t>
              </a:r>
            </a:p>
          </p:txBody>
        </p:sp>
      </p:grpSp>
      <p:pic>
        <p:nvPicPr>
          <p:cNvPr id="61" name="Picture 60">
            <a:extLst>
              <a:ext uri="{FF2B5EF4-FFF2-40B4-BE49-F238E27FC236}">
                <a16:creationId xmlns:a16="http://schemas.microsoft.com/office/drawing/2014/main" id="{EFA300D7-B616-4D44-B6BB-0B20B6582B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5953" y="132272"/>
            <a:ext cx="981936" cy="981936"/>
          </a:xfrm>
          <a:prstGeom prst="ellipse">
            <a:avLst/>
          </a:prstGeom>
        </p:spPr>
      </p:pic>
      <p:pic>
        <p:nvPicPr>
          <p:cNvPr id="62" name="Picture 61">
            <a:extLst>
              <a:ext uri="{FF2B5EF4-FFF2-40B4-BE49-F238E27FC236}">
                <a16:creationId xmlns:a16="http://schemas.microsoft.com/office/drawing/2014/main" id="{891D6E9D-28E3-412A-A778-DC12455F8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972" y="166905"/>
            <a:ext cx="981936" cy="1002392"/>
          </a:xfrm>
          <a:prstGeom prst="ellipse">
            <a:avLst/>
          </a:prstGeom>
        </p:spPr>
      </p:pic>
    </p:spTree>
    <p:extLst>
      <p:ext uri="{BB962C8B-B14F-4D97-AF65-F5344CB8AC3E}">
        <p14:creationId xmlns:p14="http://schemas.microsoft.com/office/powerpoint/2010/main" val="169861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1+#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fill="hold"/>
                                        <p:tgtEl>
                                          <p:spTgt spid="50"/>
                                        </p:tgtEl>
                                        <p:attrNameLst>
                                          <p:attrName>ppt_x</p:attrName>
                                        </p:attrNameLst>
                                      </p:cBhvr>
                                      <p:tavLst>
                                        <p:tav tm="0">
                                          <p:val>
                                            <p:strVal val="#ppt_x"/>
                                          </p:val>
                                        </p:tav>
                                        <p:tav tm="100000">
                                          <p:val>
                                            <p:strVal val="#ppt_x"/>
                                          </p:val>
                                        </p:tav>
                                      </p:tavLst>
                                    </p:anim>
                                    <p:anim calcmode="lin" valueType="num">
                                      <p:cBhvr additive="base">
                                        <p:cTn id="52" dur="500" fill="hold"/>
                                        <p:tgtEl>
                                          <p:spTgt spid="50"/>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4" fill="hold" grpId="0" nodeType="afterEffect">
                                  <p:stCondLst>
                                    <p:cond delay="500"/>
                                  </p:stCondLst>
                                  <p:childTnLst>
                                    <p:set>
                                      <p:cBhvr>
                                        <p:cTn id="55" dur="1" fill="hold">
                                          <p:stCondLst>
                                            <p:cond delay="0"/>
                                          </p:stCondLst>
                                        </p:cTn>
                                        <p:tgtEl>
                                          <p:spTgt spid="55"/>
                                        </p:tgtEl>
                                        <p:attrNameLst>
                                          <p:attrName>style.visibility</p:attrName>
                                        </p:attrNameLst>
                                      </p:cBhvr>
                                      <p:to>
                                        <p:strVal val="visible"/>
                                      </p:to>
                                    </p:set>
                                    <p:anim calcmode="lin" valueType="num">
                                      <p:cBhvr additive="base">
                                        <p:cTn id="56" dur="500" fill="hold"/>
                                        <p:tgtEl>
                                          <p:spTgt spid="55"/>
                                        </p:tgtEl>
                                        <p:attrNameLst>
                                          <p:attrName>ppt_x</p:attrName>
                                        </p:attrNameLst>
                                      </p:cBhvr>
                                      <p:tavLst>
                                        <p:tav tm="0">
                                          <p:val>
                                            <p:strVal val="#ppt_x"/>
                                          </p:val>
                                        </p:tav>
                                        <p:tav tm="100000">
                                          <p:val>
                                            <p:strVal val="#ppt_x"/>
                                          </p:val>
                                        </p:tav>
                                      </p:tavLst>
                                    </p:anim>
                                    <p:anim calcmode="lin" valueType="num">
                                      <p:cBhvr additive="base">
                                        <p:cTn id="57" dur="500" fill="hold"/>
                                        <p:tgtEl>
                                          <p:spTgt spid="55"/>
                                        </p:tgtEl>
                                        <p:attrNameLst>
                                          <p:attrName>ppt_y</p:attrName>
                                        </p:attrNameLst>
                                      </p:cBhvr>
                                      <p:tavLst>
                                        <p:tav tm="0">
                                          <p:val>
                                            <p:strVal val="1+#ppt_h/2"/>
                                          </p:val>
                                        </p:tav>
                                        <p:tav tm="100000">
                                          <p:val>
                                            <p:strVal val="#ppt_y"/>
                                          </p:val>
                                        </p:tav>
                                      </p:tavLst>
                                    </p:anim>
                                  </p:childTnLst>
                                </p:cTn>
                              </p:par>
                            </p:childTnLst>
                          </p:cTn>
                        </p:par>
                        <p:par>
                          <p:cTn id="58" fill="hold">
                            <p:stCondLst>
                              <p:cond delay="1500"/>
                            </p:stCondLst>
                            <p:childTnLst>
                              <p:par>
                                <p:cTn id="59" presetID="2" presetClass="entr" presetSubtype="4" fill="hold" grpId="0" nodeType="afterEffect">
                                  <p:stCondLst>
                                    <p:cond delay="50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fill="hold"/>
                                        <p:tgtEl>
                                          <p:spTgt spid="56"/>
                                        </p:tgtEl>
                                        <p:attrNameLst>
                                          <p:attrName>ppt_x</p:attrName>
                                        </p:attrNameLst>
                                      </p:cBhvr>
                                      <p:tavLst>
                                        <p:tav tm="0">
                                          <p:val>
                                            <p:strVal val="#ppt_x"/>
                                          </p:val>
                                        </p:tav>
                                        <p:tav tm="100000">
                                          <p:val>
                                            <p:strVal val="#ppt_x"/>
                                          </p:val>
                                        </p:tav>
                                      </p:tavLst>
                                    </p:anim>
                                    <p:anim calcmode="lin" valueType="num">
                                      <p:cBhvr additive="base">
                                        <p:cTn id="62" dur="500" fill="hold"/>
                                        <p:tgtEl>
                                          <p:spTgt spid="56"/>
                                        </p:tgtEl>
                                        <p:attrNameLst>
                                          <p:attrName>ppt_y</p:attrName>
                                        </p:attrNameLst>
                                      </p:cBhvr>
                                      <p:tavLst>
                                        <p:tav tm="0">
                                          <p:val>
                                            <p:strVal val="1+#ppt_h/2"/>
                                          </p:val>
                                        </p:tav>
                                        <p:tav tm="100000">
                                          <p:val>
                                            <p:strVal val="#ppt_y"/>
                                          </p:val>
                                        </p:tav>
                                      </p:tavLst>
                                    </p:anim>
                                  </p:childTnLst>
                                </p:cTn>
                              </p:par>
                            </p:childTnLst>
                          </p:cTn>
                        </p:par>
                        <p:par>
                          <p:cTn id="63" fill="hold">
                            <p:stCondLst>
                              <p:cond delay="2500"/>
                            </p:stCondLst>
                            <p:childTnLst>
                              <p:par>
                                <p:cTn id="64" presetID="2" presetClass="entr" presetSubtype="4" fill="hold" grpId="0" nodeType="afterEffect">
                                  <p:stCondLst>
                                    <p:cond delay="50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500" fill="hold"/>
                                        <p:tgtEl>
                                          <p:spTgt spid="28"/>
                                        </p:tgtEl>
                                        <p:attrNameLst>
                                          <p:attrName>ppt_x</p:attrName>
                                        </p:attrNameLst>
                                      </p:cBhvr>
                                      <p:tavLst>
                                        <p:tav tm="0">
                                          <p:val>
                                            <p:strVal val="#ppt_x"/>
                                          </p:val>
                                        </p:tav>
                                        <p:tav tm="100000">
                                          <p:val>
                                            <p:strVal val="#ppt_x"/>
                                          </p:val>
                                        </p:tav>
                                      </p:tavLst>
                                    </p:anim>
                                    <p:anim calcmode="lin" valueType="num">
                                      <p:cBhvr additive="base">
                                        <p:cTn id="67" dur="500" fill="hold"/>
                                        <p:tgtEl>
                                          <p:spTgt spid="28"/>
                                        </p:tgtEl>
                                        <p:attrNameLst>
                                          <p:attrName>ppt_y</p:attrName>
                                        </p:attrNameLst>
                                      </p:cBhvr>
                                      <p:tavLst>
                                        <p:tav tm="0">
                                          <p:val>
                                            <p:strVal val="1+#ppt_h/2"/>
                                          </p:val>
                                        </p:tav>
                                        <p:tav tm="100000">
                                          <p:val>
                                            <p:strVal val="#ppt_y"/>
                                          </p:val>
                                        </p:tav>
                                      </p:tavLst>
                                    </p:anim>
                                  </p:childTnLst>
                                </p:cTn>
                              </p:par>
                            </p:childTnLst>
                          </p:cTn>
                        </p:par>
                        <p:par>
                          <p:cTn id="68" fill="hold">
                            <p:stCondLst>
                              <p:cond delay="3500"/>
                            </p:stCondLst>
                            <p:childTnLst>
                              <p:par>
                                <p:cTn id="69" presetID="2" presetClass="entr" presetSubtype="4" fill="hold" grpId="0" nodeType="afterEffect">
                                  <p:stCondLst>
                                    <p:cond delay="500"/>
                                  </p:stCondLst>
                                  <p:childTnLst>
                                    <p:set>
                                      <p:cBhvr>
                                        <p:cTn id="70" dur="1" fill="hold">
                                          <p:stCondLst>
                                            <p:cond delay="0"/>
                                          </p:stCondLst>
                                        </p:cTn>
                                        <p:tgtEl>
                                          <p:spTgt spid="51"/>
                                        </p:tgtEl>
                                        <p:attrNameLst>
                                          <p:attrName>style.visibility</p:attrName>
                                        </p:attrNameLst>
                                      </p:cBhvr>
                                      <p:to>
                                        <p:strVal val="visible"/>
                                      </p:to>
                                    </p:set>
                                    <p:anim calcmode="lin" valueType="num">
                                      <p:cBhvr additive="base">
                                        <p:cTn id="71" dur="500" fill="hold"/>
                                        <p:tgtEl>
                                          <p:spTgt spid="51"/>
                                        </p:tgtEl>
                                        <p:attrNameLst>
                                          <p:attrName>ppt_x</p:attrName>
                                        </p:attrNameLst>
                                      </p:cBhvr>
                                      <p:tavLst>
                                        <p:tav tm="0">
                                          <p:val>
                                            <p:strVal val="#ppt_x"/>
                                          </p:val>
                                        </p:tav>
                                        <p:tav tm="100000">
                                          <p:val>
                                            <p:strVal val="#ppt_x"/>
                                          </p:val>
                                        </p:tav>
                                      </p:tavLst>
                                    </p:anim>
                                    <p:anim calcmode="lin" valueType="num">
                                      <p:cBhvr additive="base">
                                        <p:cTn id="72" dur="500" fill="hold"/>
                                        <p:tgtEl>
                                          <p:spTgt spid="51"/>
                                        </p:tgtEl>
                                        <p:attrNameLst>
                                          <p:attrName>ppt_y</p:attrName>
                                        </p:attrNameLst>
                                      </p:cBhvr>
                                      <p:tavLst>
                                        <p:tav tm="0">
                                          <p:val>
                                            <p:strVal val="1+#ppt_h/2"/>
                                          </p:val>
                                        </p:tav>
                                        <p:tav tm="100000">
                                          <p:val>
                                            <p:strVal val="#ppt_y"/>
                                          </p:val>
                                        </p:tav>
                                      </p:tavLst>
                                    </p:anim>
                                  </p:childTnLst>
                                </p:cTn>
                              </p:par>
                            </p:childTnLst>
                          </p:cTn>
                        </p:par>
                        <p:par>
                          <p:cTn id="73" fill="hold">
                            <p:stCondLst>
                              <p:cond delay="4500"/>
                            </p:stCondLst>
                            <p:childTnLst>
                              <p:par>
                                <p:cTn id="74" presetID="2" presetClass="entr" presetSubtype="4" fill="hold" grpId="0" nodeType="afterEffect">
                                  <p:stCondLst>
                                    <p:cond delay="500"/>
                                  </p:stCondLst>
                                  <p:childTnLst>
                                    <p:set>
                                      <p:cBhvr>
                                        <p:cTn id="75" dur="1" fill="hold">
                                          <p:stCondLst>
                                            <p:cond delay="0"/>
                                          </p:stCondLst>
                                        </p:cTn>
                                        <p:tgtEl>
                                          <p:spTgt spid="52"/>
                                        </p:tgtEl>
                                        <p:attrNameLst>
                                          <p:attrName>style.visibility</p:attrName>
                                        </p:attrNameLst>
                                      </p:cBhvr>
                                      <p:to>
                                        <p:strVal val="visible"/>
                                      </p:to>
                                    </p:set>
                                    <p:anim calcmode="lin" valueType="num">
                                      <p:cBhvr additive="base">
                                        <p:cTn id="76" dur="500" fill="hold"/>
                                        <p:tgtEl>
                                          <p:spTgt spid="52"/>
                                        </p:tgtEl>
                                        <p:attrNameLst>
                                          <p:attrName>ppt_x</p:attrName>
                                        </p:attrNameLst>
                                      </p:cBhvr>
                                      <p:tavLst>
                                        <p:tav tm="0">
                                          <p:val>
                                            <p:strVal val="#ppt_x"/>
                                          </p:val>
                                        </p:tav>
                                        <p:tav tm="100000">
                                          <p:val>
                                            <p:strVal val="#ppt_x"/>
                                          </p:val>
                                        </p:tav>
                                      </p:tavLst>
                                    </p:anim>
                                    <p:anim calcmode="lin" valueType="num">
                                      <p:cBhvr additive="base">
                                        <p:cTn id="77" dur="500" fill="hold"/>
                                        <p:tgtEl>
                                          <p:spTgt spid="52"/>
                                        </p:tgtEl>
                                        <p:attrNameLst>
                                          <p:attrName>ppt_y</p:attrName>
                                        </p:attrNameLst>
                                      </p:cBhvr>
                                      <p:tavLst>
                                        <p:tav tm="0">
                                          <p:val>
                                            <p:strVal val="1+#ppt_h/2"/>
                                          </p:val>
                                        </p:tav>
                                        <p:tav tm="100000">
                                          <p:val>
                                            <p:strVal val="#ppt_y"/>
                                          </p:val>
                                        </p:tav>
                                      </p:tavLst>
                                    </p:anim>
                                  </p:childTnLst>
                                </p:cTn>
                              </p:par>
                            </p:childTnLst>
                          </p:cTn>
                        </p:par>
                        <p:par>
                          <p:cTn id="78" fill="hold">
                            <p:stCondLst>
                              <p:cond delay="5500"/>
                            </p:stCondLst>
                            <p:childTnLst>
                              <p:par>
                                <p:cTn id="79" presetID="2" presetClass="entr" presetSubtype="4" fill="hold" grpId="0" nodeType="afterEffect">
                                  <p:stCondLst>
                                    <p:cond delay="50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childTnLst>
                          </p:cTn>
                        </p:par>
                        <p:par>
                          <p:cTn id="83" fill="hold">
                            <p:stCondLst>
                              <p:cond delay="6500"/>
                            </p:stCondLst>
                            <p:childTnLst>
                              <p:par>
                                <p:cTn id="84" presetID="2" presetClass="entr" presetSubtype="4" fill="hold" grpId="0" nodeType="afterEffect">
                                  <p:stCondLst>
                                    <p:cond delay="500"/>
                                  </p:stCondLst>
                                  <p:childTnLst>
                                    <p:set>
                                      <p:cBhvr>
                                        <p:cTn id="85" dur="1" fill="hold">
                                          <p:stCondLst>
                                            <p:cond delay="0"/>
                                          </p:stCondLst>
                                        </p:cTn>
                                        <p:tgtEl>
                                          <p:spTgt spid="54"/>
                                        </p:tgtEl>
                                        <p:attrNameLst>
                                          <p:attrName>style.visibility</p:attrName>
                                        </p:attrNameLst>
                                      </p:cBhvr>
                                      <p:to>
                                        <p:strVal val="visible"/>
                                      </p:to>
                                    </p:set>
                                    <p:anim calcmode="lin" valueType="num">
                                      <p:cBhvr additive="base">
                                        <p:cTn id="86" dur="500" fill="hold"/>
                                        <p:tgtEl>
                                          <p:spTgt spid="54"/>
                                        </p:tgtEl>
                                        <p:attrNameLst>
                                          <p:attrName>ppt_x</p:attrName>
                                        </p:attrNameLst>
                                      </p:cBhvr>
                                      <p:tavLst>
                                        <p:tav tm="0">
                                          <p:val>
                                            <p:strVal val="#ppt_x"/>
                                          </p:val>
                                        </p:tav>
                                        <p:tav tm="100000">
                                          <p:val>
                                            <p:strVal val="#ppt_x"/>
                                          </p:val>
                                        </p:tav>
                                      </p:tavLst>
                                    </p:anim>
                                    <p:anim calcmode="lin" valueType="num">
                                      <p:cBhvr additive="base">
                                        <p:cTn id="8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3" fill="hold" nodeType="clickEffect">
                                  <p:stCondLst>
                                    <p:cond delay="0"/>
                                  </p:stCondLst>
                                  <p:childTnLst>
                                    <p:set>
                                      <p:cBhvr>
                                        <p:cTn id="91" dur="1" fill="hold">
                                          <p:stCondLst>
                                            <p:cond delay="0"/>
                                          </p:stCondLst>
                                        </p:cTn>
                                        <p:tgtEl>
                                          <p:spTgt spid="9"/>
                                        </p:tgtEl>
                                        <p:attrNameLst>
                                          <p:attrName>style.visibility</p:attrName>
                                        </p:attrNameLst>
                                      </p:cBhvr>
                                      <p:to>
                                        <p:strVal val="visible"/>
                                      </p:to>
                                    </p:set>
                                    <p:anim calcmode="lin" valueType="num">
                                      <p:cBhvr additive="base">
                                        <p:cTn id="92" dur="500" fill="hold"/>
                                        <p:tgtEl>
                                          <p:spTgt spid="9"/>
                                        </p:tgtEl>
                                        <p:attrNameLst>
                                          <p:attrName>ppt_x</p:attrName>
                                        </p:attrNameLst>
                                      </p:cBhvr>
                                      <p:tavLst>
                                        <p:tav tm="0">
                                          <p:val>
                                            <p:strVal val="1+#ppt_w/2"/>
                                          </p:val>
                                        </p:tav>
                                        <p:tav tm="100000">
                                          <p:val>
                                            <p:strVal val="#ppt_x"/>
                                          </p:val>
                                        </p:tav>
                                      </p:tavLst>
                                    </p:anim>
                                    <p:anim calcmode="lin" valueType="num">
                                      <p:cBhvr additive="base">
                                        <p:cTn id="9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0" grpId="0" animBg="1"/>
      <p:bldP spid="52" grpId="0" animBg="1"/>
      <p:bldP spid="53" grpId="0" animBg="1"/>
      <p:bldP spid="55" grpId="0" animBg="1"/>
      <p:bldP spid="28" grpId="0" animBg="1"/>
      <p:bldP spid="43" grpId="0" animBg="1"/>
      <p:bldP spid="32" grpId="0" animBg="1"/>
      <p:bldP spid="30" grpId="0" animBg="1"/>
      <p:bldP spid="35" grpId="0" animBg="1"/>
      <p:bldP spid="42" grpId="0" animBg="1"/>
      <p:bldP spid="21" grpId="0"/>
      <p:bldP spid="5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a:xfrm>
            <a:off x="2726407" y="5841527"/>
            <a:ext cx="1312025" cy="365125"/>
          </a:xfrm>
        </p:spPr>
        <p:txBody>
          <a:bodyPr/>
          <a:lstStyle/>
          <a:p>
            <a:fld id="{9CD8D479-8942-46E8-A226-A4E01F7A105C}" type="slidenum">
              <a:rPr lang="en-US" smtClean="0"/>
              <a:t>25</a:t>
            </a:fld>
            <a:endParaRPr lang="en-US"/>
          </a:p>
        </p:txBody>
      </p:sp>
      <p:sp>
        <p:nvSpPr>
          <p:cNvPr id="25" name="Date Placeholder 4">
            <a:extLst>
              <a:ext uri="{FF2B5EF4-FFF2-40B4-BE49-F238E27FC236}">
                <a16:creationId xmlns:a16="http://schemas.microsoft.com/office/drawing/2014/main" id="{41A80F2F-E520-4D9F-B5E0-0952A094D293}"/>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12/5/2018</a:t>
            </a:fld>
            <a:endParaRPr lang="en-US" dirty="0"/>
          </a:p>
        </p:txBody>
      </p:sp>
      <p:sp>
        <p:nvSpPr>
          <p:cNvPr id="28" name="Rectangle: Rounded Corners 27">
            <a:extLst>
              <a:ext uri="{FF2B5EF4-FFF2-40B4-BE49-F238E27FC236}">
                <a16:creationId xmlns:a16="http://schemas.microsoft.com/office/drawing/2014/main" id="{B11691D2-85DC-4EA8-B305-3624ABE4211E}"/>
              </a:ext>
            </a:extLst>
          </p:cNvPr>
          <p:cNvSpPr/>
          <p:nvPr/>
        </p:nvSpPr>
        <p:spPr>
          <a:xfrm>
            <a:off x="3763622" y="2729520"/>
            <a:ext cx="4300032" cy="483928"/>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MS4 (storm drain systems) Program</a:t>
            </a:r>
          </a:p>
        </p:txBody>
      </p:sp>
      <p:sp>
        <p:nvSpPr>
          <p:cNvPr id="31" name="Rectangle: Rounded Corners 30">
            <a:extLst>
              <a:ext uri="{FF2B5EF4-FFF2-40B4-BE49-F238E27FC236}">
                <a16:creationId xmlns:a16="http://schemas.microsoft.com/office/drawing/2014/main" id="{D866819A-012D-4A2B-BCBE-9D55E1E0CB47}"/>
              </a:ext>
            </a:extLst>
          </p:cNvPr>
          <p:cNvSpPr/>
          <p:nvPr/>
        </p:nvSpPr>
        <p:spPr>
          <a:xfrm>
            <a:off x="4319990" y="1625178"/>
            <a:ext cx="3187295" cy="731520"/>
          </a:xfrm>
          <a:prstGeom prst="roundRect">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City’s NPDES MS4 Permit</a:t>
            </a:r>
          </a:p>
          <a:p>
            <a:pPr algn="ctr"/>
            <a:r>
              <a:rPr lang="en-US" sz="2000" dirty="0"/>
              <a:t>HIS000002</a:t>
            </a:r>
          </a:p>
        </p:txBody>
      </p:sp>
      <p:sp>
        <p:nvSpPr>
          <p:cNvPr id="51" name="Rectangle: Rounded Corners 50">
            <a:extLst>
              <a:ext uri="{FF2B5EF4-FFF2-40B4-BE49-F238E27FC236}">
                <a16:creationId xmlns:a16="http://schemas.microsoft.com/office/drawing/2014/main" id="{69D83DFE-96AB-4EAE-ABF4-998C49F606B0}"/>
              </a:ext>
            </a:extLst>
          </p:cNvPr>
          <p:cNvSpPr/>
          <p:nvPr/>
        </p:nvSpPr>
        <p:spPr>
          <a:xfrm>
            <a:off x="1362283" y="4675948"/>
            <a:ext cx="3876087" cy="406284"/>
          </a:xfrm>
          <a:prstGeom prst="roundRect">
            <a:avLst/>
          </a:prstGeom>
          <a:solidFill>
            <a:schemeClr val="accent2"/>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BMP requirements</a:t>
            </a:r>
          </a:p>
        </p:txBody>
      </p:sp>
      <p:sp>
        <p:nvSpPr>
          <p:cNvPr id="52" name="Rectangle: Rounded Corners 51">
            <a:extLst>
              <a:ext uri="{FF2B5EF4-FFF2-40B4-BE49-F238E27FC236}">
                <a16:creationId xmlns:a16="http://schemas.microsoft.com/office/drawing/2014/main" id="{7EF5600E-5472-4B57-9DFB-EE9D6ED7696B}"/>
              </a:ext>
            </a:extLst>
          </p:cNvPr>
          <p:cNvSpPr/>
          <p:nvPr/>
        </p:nvSpPr>
        <p:spPr>
          <a:xfrm>
            <a:off x="1362282" y="5276724"/>
            <a:ext cx="3876087" cy="406284"/>
          </a:xfrm>
          <a:prstGeom prst="roundRect">
            <a:avLst/>
          </a:prstGeom>
          <a:solidFill>
            <a:schemeClr val="accent1"/>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BMP plan or ESCP approved by DPP</a:t>
            </a:r>
          </a:p>
        </p:txBody>
      </p:sp>
      <p:sp>
        <p:nvSpPr>
          <p:cNvPr id="53" name="Rectangle: Rounded Corners 52">
            <a:extLst>
              <a:ext uri="{FF2B5EF4-FFF2-40B4-BE49-F238E27FC236}">
                <a16:creationId xmlns:a16="http://schemas.microsoft.com/office/drawing/2014/main" id="{886ED227-182A-4D3C-8B6C-80F79EA84A7F}"/>
              </a:ext>
            </a:extLst>
          </p:cNvPr>
          <p:cNvSpPr/>
          <p:nvPr/>
        </p:nvSpPr>
        <p:spPr>
          <a:xfrm>
            <a:off x="6443756" y="4675948"/>
            <a:ext cx="3876087" cy="406284"/>
          </a:xfrm>
          <a:prstGeom prst="roundRect">
            <a:avLst/>
          </a:prstGeom>
          <a:solidFill>
            <a:schemeClr val="accent6"/>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ESCP Coordinator</a:t>
            </a:r>
          </a:p>
        </p:txBody>
      </p:sp>
      <p:sp>
        <p:nvSpPr>
          <p:cNvPr id="54" name="Rectangle: Rounded Corners 53">
            <a:extLst>
              <a:ext uri="{FF2B5EF4-FFF2-40B4-BE49-F238E27FC236}">
                <a16:creationId xmlns:a16="http://schemas.microsoft.com/office/drawing/2014/main" id="{9EB3DEBC-BDBA-41EC-B14B-AA11465DF28C}"/>
              </a:ext>
            </a:extLst>
          </p:cNvPr>
          <p:cNvSpPr/>
          <p:nvPr/>
        </p:nvSpPr>
        <p:spPr>
          <a:xfrm>
            <a:off x="6443756" y="5276724"/>
            <a:ext cx="3876087" cy="406284"/>
          </a:xfrm>
          <a:prstGeom prst="roundRect">
            <a:avLst/>
          </a:prstGeom>
          <a:solidFill>
            <a:schemeClr val="accent5"/>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Inspections</a:t>
            </a:r>
          </a:p>
        </p:txBody>
      </p:sp>
      <p:sp>
        <p:nvSpPr>
          <p:cNvPr id="46" name="Rectangle: Rounded Corners 45">
            <a:extLst>
              <a:ext uri="{FF2B5EF4-FFF2-40B4-BE49-F238E27FC236}">
                <a16:creationId xmlns:a16="http://schemas.microsoft.com/office/drawing/2014/main" id="{F29A80AE-6531-4936-A68D-05FDD608D4CC}"/>
              </a:ext>
            </a:extLst>
          </p:cNvPr>
          <p:cNvSpPr/>
          <p:nvPr/>
        </p:nvSpPr>
        <p:spPr>
          <a:xfrm>
            <a:off x="3889624" y="3588762"/>
            <a:ext cx="4048029" cy="483927"/>
          </a:xfrm>
          <a:prstGeom prst="roundRect">
            <a:avLst/>
          </a:prstGeom>
          <a:solidFill>
            <a:schemeClr val="accent4"/>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City Rules Relating to Water Quality</a:t>
            </a:r>
          </a:p>
        </p:txBody>
      </p:sp>
      <p:grpSp>
        <p:nvGrpSpPr>
          <p:cNvPr id="8" name="Group 7">
            <a:extLst>
              <a:ext uri="{FF2B5EF4-FFF2-40B4-BE49-F238E27FC236}">
                <a16:creationId xmlns:a16="http://schemas.microsoft.com/office/drawing/2014/main" id="{28391DF2-F8D5-48AD-9239-BD3A2C14FC6F}"/>
              </a:ext>
            </a:extLst>
          </p:cNvPr>
          <p:cNvGrpSpPr/>
          <p:nvPr/>
        </p:nvGrpSpPr>
        <p:grpSpPr>
          <a:xfrm>
            <a:off x="4781379" y="74296"/>
            <a:ext cx="2264521" cy="1129641"/>
            <a:chOff x="4689242" y="153160"/>
            <a:chExt cx="2264521" cy="1129641"/>
          </a:xfrm>
        </p:grpSpPr>
        <p:pic>
          <p:nvPicPr>
            <p:cNvPr id="71" name="Picture 70">
              <a:extLst>
                <a:ext uri="{FF2B5EF4-FFF2-40B4-BE49-F238E27FC236}">
                  <a16:creationId xmlns:a16="http://schemas.microsoft.com/office/drawing/2014/main" id="{3FD421CF-BD39-4CA3-89A0-F0DDAC29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242" y="153160"/>
              <a:ext cx="1134685" cy="1129641"/>
            </a:xfrm>
            <a:prstGeom prst="ellipse">
              <a:avLst/>
            </a:prstGeom>
          </p:spPr>
        </p:pic>
        <p:pic>
          <p:nvPicPr>
            <p:cNvPr id="72" name="Picture 71">
              <a:extLst>
                <a:ext uri="{FF2B5EF4-FFF2-40B4-BE49-F238E27FC236}">
                  <a16:creationId xmlns:a16="http://schemas.microsoft.com/office/drawing/2014/main" id="{1902C218-72E1-4BF5-ABEA-4D2BC85E8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061" y="176159"/>
              <a:ext cx="959702" cy="1106642"/>
            </a:xfrm>
            <a:prstGeom prst="rect">
              <a:avLst/>
            </a:prstGeom>
          </p:spPr>
        </p:pic>
      </p:grpSp>
      <p:sp>
        <p:nvSpPr>
          <p:cNvPr id="75" name="Explosion: 8 Points 74">
            <a:extLst>
              <a:ext uri="{FF2B5EF4-FFF2-40B4-BE49-F238E27FC236}">
                <a16:creationId xmlns:a16="http://schemas.microsoft.com/office/drawing/2014/main" id="{401F8552-165F-43AF-8850-3710A7609A09}"/>
              </a:ext>
            </a:extLst>
          </p:cNvPr>
          <p:cNvSpPr/>
          <p:nvPr/>
        </p:nvSpPr>
        <p:spPr>
          <a:xfrm>
            <a:off x="8283017" y="9660"/>
            <a:ext cx="3908981" cy="2452155"/>
          </a:xfrm>
          <a:prstGeom prst="irregularSeal1">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3C9BA6C2-5FC6-4DD4-B236-EB7509EA424C}"/>
              </a:ext>
            </a:extLst>
          </p:cNvPr>
          <p:cNvSpPr txBox="1"/>
          <p:nvPr/>
        </p:nvSpPr>
        <p:spPr>
          <a:xfrm>
            <a:off x="8795391" y="879427"/>
            <a:ext cx="2757321" cy="646331"/>
          </a:xfrm>
          <a:prstGeom prst="rect">
            <a:avLst/>
          </a:prstGeom>
          <a:noFill/>
        </p:spPr>
        <p:txBody>
          <a:bodyPr wrap="square" rtlCol="0">
            <a:spAutoFit/>
          </a:bodyPr>
          <a:lstStyle/>
          <a:p>
            <a:pPr algn="ctr"/>
            <a:r>
              <a:rPr lang="en-US" dirty="0"/>
              <a:t>* RRTWQ allows for penalties</a:t>
            </a:r>
          </a:p>
        </p:txBody>
      </p:sp>
      <p:grpSp>
        <p:nvGrpSpPr>
          <p:cNvPr id="39" name="Group 38">
            <a:extLst>
              <a:ext uri="{FF2B5EF4-FFF2-40B4-BE49-F238E27FC236}">
                <a16:creationId xmlns:a16="http://schemas.microsoft.com/office/drawing/2014/main" id="{588EEDB7-52BF-4C54-B3B5-E6D5406490AA}"/>
              </a:ext>
            </a:extLst>
          </p:cNvPr>
          <p:cNvGrpSpPr/>
          <p:nvPr/>
        </p:nvGrpSpPr>
        <p:grpSpPr>
          <a:xfrm>
            <a:off x="75096" y="571615"/>
            <a:ext cx="1597493" cy="1274490"/>
            <a:chOff x="-57129" y="1622133"/>
            <a:chExt cx="2547826" cy="2130705"/>
          </a:xfrm>
        </p:grpSpPr>
        <p:sp>
          <p:nvSpPr>
            <p:cNvPr id="40" name="Teardrop 39">
              <a:extLst>
                <a:ext uri="{FF2B5EF4-FFF2-40B4-BE49-F238E27FC236}">
                  <a16:creationId xmlns:a16="http://schemas.microsoft.com/office/drawing/2014/main" id="{C1E5C887-FC2D-4729-914C-8A8224C84DD0}"/>
                </a:ext>
              </a:extLst>
            </p:cNvPr>
            <p:cNvSpPr/>
            <p:nvPr/>
          </p:nvSpPr>
          <p:spPr>
            <a:xfrm rot="18498332">
              <a:off x="151432" y="1672729"/>
              <a:ext cx="2130705" cy="2029514"/>
            </a:xfrm>
            <a:prstGeom prst="teardrop">
              <a:avLst>
                <a:gd name="adj" fmla="val 117127"/>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 name="TextBox 43">
              <a:extLst>
                <a:ext uri="{FF2B5EF4-FFF2-40B4-BE49-F238E27FC236}">
                  <a16:creationId xmlns:a16="http://schemas.microsoft.com/office/drawing/2014/main" id="{A06661BC-67FB-443D-8DDE-9576FF58B1E6}"/>
                </a:ext>
              </a:extLst>
            </p:cNvPr>
            <p:cNvSpPr txBox="1"/>
            <p:nvPr/>
          </p:nvSpPr>
          <p:spPr>
            <a:xfrm>
              <a:off x="-57129" y="2476955"/>
              <a:ext cx="2547826" cy="400110"/>
            </a:xfrm>
            <a:prstGeom prst="rect">
              <a:avLst/>
            </a:prstGeom>
            <a:noFill/>
          </p:spPr>
          <p:txBody>
            <a:bodyPr wrap="square" rtlCol="0">
              <a:spAutoFit/>
            </a:bodyPr>
            <a:lstStyle/>
            <a:p>
              <a:pPr algn="ctr"/>
              <a:r>
                <a:rPr lang="en-US" sz="2000" dirty="0"/>
                <a:t>Stormwater</a:t>
              </a:r>
            </a:p>
          </p:txBody>
        </p:sp>
      </p:grpSp>
      <p:cxnSp>
        <p:nvCxnSpPr>
          <p:cNvPr id="10" name="Straight Arrow Connector 9">
            <a:extLst>
              <a:ext uri="{FF2B5EF4-FFF2-40B4-BE49-F238E27FC236}">
                <a16:creationId xmlns:a16="http://schemas.microsoft.com/office/drawing/2014/main" id="{8C837828-5CFC-46BA-9EED-19E1167A239D}"/>
              </a:ext>
            </a:extLst>
          </p:cNvPr>
          <p:cNvCxnSpPr>
            <a:stCxn id="31" idx="2"/>
            <a:endCxn id="28" idx="0"/>
          </p:cNvCxnSpPr>
          <p:nvPr/>
        </p:nvCxnSpPr>
        <p:spPr>
          <a:xfrm>
            <a:off x="5913638" y="2356698"/>
            <a:ext cx="0" cy="3728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D1ACB9C-200D-4E7E-9200-10D18D14BC89}"/>
              </a:ext>
            </a:extLst>
          </p:cNvPr>
          <p:cNvCxnSpPr>
            <a:cxnSpLocks/>
            <a:stCxn id="28" idx="2"/>
            <a:endCxn id="46" idx="0"/>
          </p:cNvCxnSpPr>
          <p:nvPr/>
        </p:nvCxnSpPr>
        <p:spPr>
          <a:xfrm>
            <a:off x="5913638" y="3213448"/>
            <a:ext cx="1" cy="3753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BE7D1D2A-2649-4B8B-8DD0-181610C5426E}"/>
              </a:ext>
            </a:extLst>
          </p:cNvPr>
          <p:cNvCxnSpPr>
            <a:stCxn id="46" idx="2"/>
            <a:endCxn id="51" idx="0"/>
          </p:cNvCxnSpPr>
          <p:nvPr/>
        </p:nvCxnSpPr>
        <p:spPr>
          <a:xfrm rot="5400000">
            <a:off x="4305354" y="3067662"/>
            <a:ext cx="603259" cy="261331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603078A3-444A-4582-B223-14090F527EE0}"/>
              </a:ext>
            </a:extLst>
          </p:cNvPr>
          <p:cNvCxnSpPr>
            <a:stCxn id="46" idx="2"/>
            <a:endCxn id="53" idx="0"/>
          </p:cNvCxnSpPr>
          <p:nvPr/>
        </p:nvCxnSpPr>
        <p:spPr>
          <a:xfrm rot="16200000" flipH="1">
            <a:off x="6846090" y="3140237"/>
            <a:ext cx="603259" cy="2468161"/>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2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26</a:t>
            </a:fld>
            <a:endParaRPr lang="en-US"/>
          </a:p>
        </p:txBody>
      </p:sp>
      <p:sp>
        <p:nvSpPr>
          <p:cNvPr id="25" name="Date Placeholder 4">
            <a:extLst>
              <a:ext uri="{FF2B5EF4-FFF2-40B4-BE49-F238E27FC236}">
                <a16:creationId xmlns:a16="http://schemas.microsoft.com/office/drawing/2014/main" id="{41A80F2F-E520-4D9F-B5E0-0952A094D293}"/>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12/5/2018</a:t>
            </a:fld>
            <a:endParaRPr lang="en-US" dirty="0"/>
          </a:p>
        </p:txBody>
      </p:sp>
      <p:sp>
        <p:nvSpPr>
          <p:cNvPr id="51" name="Rectangle: Rounded Corners 50">
            <a:extLst>
              <a:ext uri="{FF2B5EF4-FFF2-40B4-BE49-F238E27FC236}">
                <a16:creationId xmlns:a16="http://schemas.microsoft.com/office/drawing/2014/main" id="{628EB224-994D-4FEC-A23D-F73C75CDD12E}"/>
              </a:ext>
            </a:extLst>
          </p:cNvPr>
          <p:cNvSpPr/>
          <p:nvPr/>
        </p:nvSpPr>
        <p:spPr>
          <a:xfrm>
            <a:off x="75096" y="5402365"/>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Contractor Info</a:t>
            </a:r>
          </a:p>
        </p:txBody>
      </p:sp>
      <p:sp>
        <p:nvSpPr>
          <p:cNvPr id="54" name="Rectangle: Rounded Corners 53">
            <a:extLst>
              <a:ext uri="{FF2B5EF4-FFF2-40B4-BE49-F238E27FC236}">
                <a16:creationId xmlns:a16="http://schemas.microsoft.com/office/drawing/2014/main" id="{F0C2521E-51FF-4295-AF23-B6287FAE6808}"/>
              </a:ext>
            </a:extLst>
          </p:cNvPr>
          <p:cNvSpPr/>
          <p:nvPr/>
        </p:nvSpPr>
        <p:spPr>
          <a:xfrm>
            <a:off x="8532699" y="5402365"/>
            <a:ext cx="2514600" cy="356616"/>
          </a:xfrm>
          <a:prstGeom prst="roundRect">
            <a:avLst/>
          </a:prstGeom>
          <a:solidFill>
            <a:schemeClr val="accent3"/>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sp>
        <p:nvSpPr>
          <p:cNvPr id="50" name="Rectangle: Rounded Corners 49">
            <a:extLst>
              <a:ext uri="{FF2B5EF4-FFF2-40B4-BE49-F238E27FC236}">
                <a16:creationId xmlns:a16="http://schemas.microsoft.com/office/drawing/2014/main" id="{9BEC0B0E-DA90-4FD1-B75C-FA4664D455E1}"/>
              </a:ext>
            </a:extLst>
          </p:cNvPr>
          <p:cNvSpPr/>
          <p:nvPr/>
        </p:nvSpPr>
        <p:spPr>
          <a:xfrm>
            <a:off x="75096" y="4885785"/>
            <a:ext cx="2514600" cy="3566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Start (7 days)</a:t>
            </a:r>
          </a:p>
        </p:txBody>
      </p:sp>
      <p:sp>
        <p:nvSpPr>
          <p:cNvPr id="52" name="Rectangle: Rounded Corners 51">
            <a:extLst>
              <a:ext uri="{FF2B5EF4-FFF2-40B4-BE49-F238E27FC236}">
                <a16:creationId xmlns:a16="http://schemas.microsoft.com/office/drawing/2014/main" id="{80BF3B52-BB02-4337-A87D-AA4507FE1E19}"/>
              </a:ext>
            </a:extLst>
          </p:cNvPr>
          <p:cNvSpPr/>
          <p:nvPr/>
        </p:nvSpPr>
        <p:spPr>
          <a:xfrm>
            <a:off x="2921168" y="5406619"/>
            <a:ext cx="2514600" cy="3523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Sampling (weekly)</a:t>
            </a:r>
          </a:p>
        </p:txBody>
      </p:sp>
      <p:sp>
        <p:nvSpPr>
          <p:cNvPr id="53" name="Rectangle: Rounded Corners 52">
            <a:extLst>
              <a:ext uri="{FF2B5EF4-FFF2-40B4-BE49-F238E27FC236}">
                <a16:creationId xmlns:a16="http://schemas.microsoft.com/office/drawing/2014/main" id="{50A060AC-4630-426B-81ED-FC4E628A8FEA}"/>
              </a:ext>
            </a:extLst>
          </p:cNvPr>
          <p:cNvSpPr/>
          <p:nvPr/>
        </p:nvSpPr>
        <p:spPr>
          <a:xfrm>
            <a:off x="5796537" y="5380499"/>
            <a:ext cx="2514600" cy="685800"/>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Verbal &amp; Written Non-Compliance Reports</a:t>
            </a:r>
          </a:p>
        </p:txBody>
      </p:sp>
      <p:sp>
        <p:nvSpPr>
          <p:cNvPr id="55" name="Rectangle: Rounded Corners 54">
            <a:extLst>
              <a:ext uri="{FF2B5EF4-FFF2-40B4-BE49-F238E27FC236}">
                <a16:creationId xmlns:a16="http://schemas.microsoft.com/office/drawing/2014/main" id="{23845118-A563-45D0-9EAA-95039C57DB75}"/>
              </a:ext>
            </a:extLst>
          </p:cNvPr>
          <p:cNvSpPr/>
          <p:nvPr/>
        </p:nvSpPr>
        <p:spPr>
          <a:xfrm>
            <a:off x="2921168" y="4885785"/>
            <a:ext cx="2514600" cy="356616"/>
          </a:xfrm>
          <a:prstGeom prst="roundRect">
            <a:avLst/>
          </a:prstGeom>
          <a:solidFill>
            <a:schemeClr val="accent6"/>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Dewatering Plan</a:t>
            </a:r>
          </a:p>
        </p:txBody>
      </p:sp>
      <p:sp>
        <p:nvSpPr>
          <p:cNvPr id="28" name="Rectangle: Rounded Corners 27">
            <a:extLst>
              <a:ext uri="{FF2B5EF4-FFF2-40B4-BE49-F238E27FC236}">
                <a16:creationId xmlns:a16="http://schemas.microsoft.com/office/drawing/2014/main" id="{88F68768-5C5C-480E-97DD-1E60822391FC}"/>
              </a:ext>
            </a:extLst>
          </p:cNvPr>
          <p:cNvSpPr/>
          <p:nvPr/>
        </p:nvSpPr>
        <p:spPr>
          <a:xfrm>
            <a:off x="8532699" y="4880985"/>
            <a:ext cx="2514600" cy="356616"/>
          </a:xfrm>
          <a:prstGeom prst="roundRect">
            <a:avLst/>
          </a:prstGeom>
          <a:solidFill>
            <a:schemeClr val="bg1">
              <a:lumMod val="6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Certifying Person/Rep</a:t>
            </a:r>
          </a:p>
        </p:txBody>
      </p:sp>
      <p:grpSp>
        <p:nvGrpSpPr>
          <p:cNvPr id="9" name="Group 8">
            <a:extLst>
              <a:ext uri="{FF2B5EF4-FFF2-40B4-BE49-F238E27FC236}">
                <a16:creationId xmlns:a16="http://schemas.microsoft.com/office/drawing/2014/main" id="{AE5EB386-3F56-4B72-B6DD-1817B33BEE91}"/>
              </a:ext>
            </a:extLst>
          </p:cNvPr>
          <p:cNvGrpSpPr/>
          <p:nvPr/>
        </p:nvGrpSpPr>
        <p:grpSpPr>
          <a:xfrm>
            <a:off x="8272961" y="80351"/>
            <a:ext cx="3908981" cy="3012555"/>
            <a:chOff x="8283017" y="9660"/>
            <a:chExt cx="3908981" cy="3177319"/>
          </a:xfrm>
        </p:grpSpPr>
        <p:sp>
          <p:nvSpPr>
            <p:cNvPr id="3" name="Explosion: 8 Points 2">
              <a:extLst>
                <a:ext uri="{FF2B5EF4-FFF2-40B4-BE49-F238E27FC236}">
                  <a16:creationId xmlns:a16="http://schemas.microsoft.com/office/drawing/2014/main" id="{D1083690-7CFB-42F4-9F73-7129F631B1E3}"/>
                </a:ext>
              </a:extLst>
            </p:cNvPr>
            <p:cNvSpPr/>
            <p:nvPr/>
          </p:nvSpPr>
          <p:spPr>
            <a:xfrm>
              <a:off x="8283017" y="9660"/>
              <a:ext cx="3908981" cy="3177319"/>
            </a:xfrm>
            <a:prstGeom prst="irregularSeal1">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972B9A-3DAD-4B0D-9534-D710BB66131D}"/>
                </a:ext>
              </a:extLst>
            </p:cNvPr>
            <p:cNvSpPr txBox="1"/>
            <p:nvPr/>
          </p:nvSpPr>
          <p:spPr>
            <a:xfrm>
              <a:off x="8858846" y="1066261"/>
              <a:ext cx="2757321" cy="923330"/>
            </a:xfrm>
            <a:prstGeom prst="rect">
              <a:avLst/>
            </a:prstGeom>
            <a:noFill/>
          </p:spPr>
          <p:txBody>
            <a:bodyPr wrap="square" rtlCol="0">
              <a:spAutoFit/>
            </a:bodyPr>
            <a:lstStyle/>
            <a:p>
              <a:pPr algn="ctr"/>
              <a:r>
                <a:rPr lang="en-US" dirty="0"/>
                <a:t>The HAR 11-55 allows for penalties and criminal charges for “falsification”</a:t>
              </a:r>
            </a:p>
          </p:txBody>
        </p:sp>
      </p:grpSp>
      <p:sp>
        <p:nvSpPr>
          <p:cNvPr id="43" name="Rectangle: Rounded Corners 42">
            <a:extLst>
              <a:ext uri="{FF2B5EF4-FFF2-40B4-BE49-F238E27FC236}">
                <a16:creationId xmlns:a16="http://schemas.microsoft.com/office/drawing/2014/main" id="{2FAB2A45-ED1D-4423-8E5D-BD2F21847F3C}"/>
              </a:ext>
            </a:extLst>
          </p:cNvPr>
          <p:cNvSpPr/>
          <p:nvPr/>
        </p:nvSpPr>
        <p:spPr>
          <a:xfrm>
            <a:off x="9789999" y="3021123"/>
            <a:ext cx="2146537" cy="685800"/>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dirty="0"/>
              <a:t>Notice of General Permit Coverage</a:t>
            </a:r>
          </a:p>
          <a:p>
            <a:pPr algn="ctr"/>
            <a:r>
              <a:rPr lang="en-US" sz="1600" dirty="0"/>
              <a:t>18GE123</a:t>
            </a:r>
          </a:p>
        </p:txBody>
      </p:sp>
      <p:sp>
        <p:nvSpPr>
          <p:cNvPr id="26" name="Rectangle: Rounded Corners 25">
            <a:extLst>
              <a:ext uri="{FF2B5EF4-FFF2-40B4-BE49-F238E27FC236}">
                <a16:creationId xmlns:a16="http://schemas.microsoft.com/office/drawing/2014/main" id="{D5D2C390-0FAB-4859-961B-453DC727F68F}"/>
              </a:ext>
            </a:extLst>
          </p:cNvPr>
          <p:cNvSpPr/>
          <p:nvPr/>
        </p:nvSpPr>
        <p:spPr>
          <a:xfrm>
            <a:off x="3718984" y="115100"/>
            <a:ext cx="3566160" cy="73152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State NPDES Construction Dewatering Program</a:t>
            </a:r>
          </a:p>
        </p:txBody>
      </p:sp>
      <p:sp>
        <p:nvSpPr>
          <p:cNvPr id="32" name="Rectangle: Rounded Corners 31">
            <a:extLst>
              <a:ext uri="{FF2B5EF4-FFF2-40B4-BE49-F238E27FC236}">
                <a16:creationId xmlns:a16="http://schemas.microsoft.com/office/drawing/2014/main" id="{B6E85F6F-7264-443C-99B2-A5743F743BAE}"/>
              </a:ext>
            </a:extLst>
          </p:cNvPr>
          <p:cNvSpPr/>
          <p:nvPr/>
        </p:nvSpPr>
        <p:spPr>
          <a:xfrm>
            <a:off x="4060109" y="2090766"/>
            <a:ext cx="2883910" cy="46392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NPDES Permit </a:t>
            </a:r>
          </a:p>
        </p:txBody>
      </p:sp>
      <p:sp>
        <p:nvSpPr>
          <p:cNvPr id="30" name="Rectangle: Rounded Corners 29">
            <a:extLst>
              <a:ext uri="{FF2B5EF4-FFF2-40B4-BE49-F238E27FC236}">
                <a16:creationId xmlns:a16="http://schemas.microsoft.com/office/drawing/2014/main" id="{B217DFAC-BD3C-46C0-9F56-3483B6164560}"/>
              </a:ext>
            </a:extLst>
          </p:cNvPr>
          <p:cNvSpPr/>
          <p:nvPr/>
        </p:nvSpPr>
        <p:spPr>
          <a:xfrm>
            <a:off x="4534996" y="4141153"/>
            <a:ext cx="1934135" cy="53517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Requirements</a:t>
            </a:r>
          </a:p>
        </p:txBody>
      </p:sp>
      <p:cxnSp>
        <p:nvCxnSpPr>
          <p:cNvPr id="4" name="Straight Arrow Connector 3">
            <a:extLst>
              <a:ext uri="{FF2B5EF4-FFF2-40B4-BE49-F238E27FC236}">
                <a16:creationId xmlns:a16="http://schemas.microsoft.com/office/drawing/2014/main" id="{3135D9FC-8D70-4806-9DFA-0FFD10AD445E}"/>
              </a:ext>
            </a:extLst>
          </p:cNvPr>
          <p:cNvCxnSpPr>
            <a:cxnSpLocks/>
            <a:stCxn id="26" idx="2"/>
            <a:endCxn id="45" idx="0"/>
          </p:cNvCxnSpPr>
          <p:nvPr/>
        </p:nvCxnSpPr>
        <p:spPr>
          <a:xfrm>
            <a:off x="5502064" y="846620"/>
            <a:ext cx="0" cy="2811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9D6289F-F159-4B60-AF81-46BBE1B77D30}"/>
              </a:ext>
            </a:extLst>
          </p:cNvPr>
          <p:cNvCxnSpPr>
            <a:cxnSpLocks/>
            <a:stCxn id="32" idx="2"/>
            <a:endCxn id="21" idx="0"/>
          </p:cNvCxnSpPr>
          <p:nvPr/>
        </p:nvCxnSpPr>
        <p:spPr>
          <a:xfrm flipH="1">
            <a:off x="5502063" y="2554692"/>
            <a:ext cx="1" cy="5780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DD288046-C779-4232-8BA4-818BDCCCC124}"/>
              </a:ext>
            </a:extLst>
          </p:cNvPr>
          <p:cNvSpPr/>
          <p:nvPr/>
        </p:nvSpPr>
        <p:spPr>
          <a:xfrm>
            <a:off x="2114855" y="3132390"/>
            <a:ext cx="3147981" cy="46392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Individual Permits (HI</a:t>
            </a:r>
            <a:r>
              <a:rPr lang="en-US" sz="1400" dirty="0"/>
              <a:t>######</a:t>
            </a:r>
            <a:r>
              <a:rPr lang="en-US" dirty="0"/>
              <a:t>)</a:t>
            </a:r>
          </a:p>
        </p:txBody>
      </p:sp>
      <p:sp>
        <p:nvSpPr>
          <p:cNvPr id="42" name="Rectangle: Rounded Corners 41">
            <a:extLst>
              <a:ext uri="{FF2B5EF4-FFF2-40B4-BE49-F238E27FC236}">
                <a16:creationId xmlns:a16="http://schemas.microsoft.com/office/drawing/2014/main" id="{58D8EB82-D435-43F5-A22D-464A197CAB29}"/>
              </a:ext>
            </a:extLst>
          </p:cNvPr>
          <p:cNvSpPr/>
          <p:nvPr/>
        </p:nvSpPr>
        <p:spPr>
          <a:xfrm>
            <a:off x="5738542" y="3128793"/>
            <a:ext cx="4191503" cy="4704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Permit (HAR 11-55, Appendix G)</a:t>
            </a:r>
          </a:p>
        </p:txBody>
      </p:sp>
      <p:sp>
        <p:nvSpPr>
          <p:cNvPr id="21" name="TextBox 20">
            <a:extLst>
              <a:ext uri="{FF2B5EF4-FFF2-40B4-BE49-F238E27FC236}">
                <a16:creationId xmlns:a16="http://schemas.microsoft.com/office/drawing/2014/main" id="{0FA4FF6D-4415-47BE-944C-944159A8EF30}"/>
              </a:ext>
            </a:extLst>
          </p:cNvPr>
          <p:cNvSpPr txBox="1"/>
          <p:nvPr/>
        </p:nvSpPr>
        <p:spPr>
          <a:xfrm>
            <a:off x="5241443" y="3132787"/>
            <a:ext cx="521239" cy="369332"/>
          </a:xfrm>
          <a:prstGeom prst="rect">
            <a:avLst/>
          </a:prstGeom>
          <a:noFill/>
        </p:spPr>
        <p:txBody>
          <a:bodyPr wrap="square" rtlCol="0">
            <a:spAutoFit/>
          </a:bodyPr>
          <a:lstStyle/>
          <a:p>
            <a:pPr algn="ctr"/>
            <a:r>
              <a:rPr lang="en-US" dirty="0"/>
              <a:t>or</a:t>
            </a:r>
          </a:p>
        </p:txBody>
      </p:sp>
      <p:sp>
        <p:nvSpPr>
          <p:cNvPr id="45" name="TextBox 44">
            <a:extLst>
              <a:ext uri="{FF2B5EF4-FFF2-40B4-BE49-F238E27FC236}">
                <a16:creationId xmlns:a16="http://schemas.microsoft.com/office/drawing/2014/main" id="{166D23D4-9ABF-406D-9E36-5F5007ABCE3A}"/>
              </a:ext>
            </a:extLst>
          </p:cNvPr>
          <p:cNvSpPr txBox="1"/>
          <p:nvPr/>
        </p:nvSpPr>
        <p:spPr>
          <a:xfrm>
            <a:off x="3844213" y="1127783"/>
            <a:ext cx="3315701" cy="646331"/>
          </a:xfrm>
          <a:prstGeom prst="rect">
            <a:avLst/>
          </a:prstGeom>
          <a:noFill/>
        </p:spPr>
        <p:txBody>
          <a:bodyPr wrap="square" rtlCol="0">
            <a:spAutoFit/>
          </a:bodyPr>
          <a:lstStyle/>
          <a:p>
            <a:pPr algn="ctr"/>
            <a:r>
              <a:rPr lang="en-US" dirty="0"/>
              <a:t>Discharging to a State Water or storm drain?</a:t>
            </a:r>
          </a:p>
        </p:txBody>
      </p:sp>
      <p:cxnSp>
        <p:nvCxnSpPr>
          <p:cNvPr id="46" name="Straight Arrow Connector 45">
            <a:extLst>
              <a:ext uri="{FF2B5EF4-FFF2-40B4-BE49-F238E27FC236}">
                <a16:creationId xmlns:a16="http://schemas.microsoft.com/office/drawing/2014/main" id="{FA5DA37F-BA36-4673-9084-E3D44627B653}"/>
              </a:ext>
            </a:extLst>
          </p:cNvPr>
          <p:cNvCxnSpPr>
            <a:cxnSpLocks/>
            <a:stCxn id="45" idx="2"/>
            <a:endCxn id="32" idx="0"/>
          </p:cNvCxnSpPr>
          <p:nvPr/>
        </p:nvCxnSpPr>
        <p:spPr>
          <a:xfrm>
            <a:off x="5502064" y="1774114"/>
            <a:ext cx="0" cy="3166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41064043-731C-4BED-A16D-CE37E5CE7316}"/>
              </a:ext>
            </a:extLst>
          </p:cNvPr>
          <p:cNvCxnSpPr>
            <a:cxnSpLocks/>
            <a:stCxn id="35" idx="2"/>
            <a:endCxn id="30" idx="0"/>
          </p:cNvCxnSpPr>
          <p:nvPr/>
        </p:nvCxnSpPr>
        <p:spPr>
          <a:xfrm rot="16200000" flipH="1">
            <a:off x="4323037" y="2962125"/>
            <a:ext cx="544837" cy="1813218"/>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90995775-80CF-49ED-AA9B-0A4007BE844D}"/>
              </a:ext>
            </a:extLst>
          </p:cNvPr>
          <p:cNvCxnSpPr>
            <a:cxnSpLocks/>
            <a:stCxn id="42" idx="2"/>
            <a:endCxn id="30" idx="0"/>
          </p:cNvCxnSpPr>
          <p:nvPr/>
        </p:nvCxnSpPr>
        <p:spPr>
          <a:xfrm rot="5400000">
            <a:off x="6397229" y="2704088"/>
            <a:ext cx="541900" cy="233223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98EB99D7-0801-4414-AF33-75507FD14784}"/>
              </a:ext>
            </a:extLst>
          </p:cNvPr>
          <p:cNvSpPr/>
          <p:nvPr/>
        </p:nvSpPr>
        <p:spPr>
          <a:xfrm>
            <a:off x="5796537" y="4885785"/>
            <a:ext cx="2514600" cy="356616"/>
          </a:xfrm>
          <a:prstGeom prst="roundRect">
            <a:avLst/>
          </a:prstGeom>
          <a:solidFill>
            <a:schemeClr val="accent3"/>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BMPs</a:t>
            </a:r>
          </a:p>
        </p:txBody>
      </p:sp>
      <p:grpSp>
        <p:nvGrpSpPr>
          <p:cNvPr id="49" name="Group 48">
            <a:extLst>
              <a:ext uri="{FF2B5EF4-FFF2-40B4-BE49-F238E27FC236}">
                <a16:creationId xmlns:a16="http://schemas.microsoft.com/office/drawing/2014/main" id="{AA4A17BB-3016-42FF-AE8E-232B99DBE2E9}"/>
              </a:ext>
            </a:extLst>
          </p:cNvPr>
          <p:cNvGrpSpPr/>
          <p:nvPr/>
        </p:nvGrpSpPr>
        <p:grpSpPr>
          <a:xfrm>
            <a:off x="75096" y="571615"/>
            <a:ext cx="1597493" cy="1274490"/>
            <a:chOff x="-57129" y="1622133"/>
            <a:chExt cx="2547826" cy="2130705"/>
          </a:xfrm>
        </p:grpSpPr>
        <p:sp>
          <p:nvSpPr>
            <p:cNvPr id="58" name="Teardrop 57">
              <a:extLst>
                <a:ext uri="{FF2B5EF4-FFF2-40B4-BE49-F238E27FC236}">
                  <a16:creationId xmlns:a16="http://schemas.microsoft.com/office/drawing/2014/main" id="{9E4129D8-1E27-4DD8-9F77-3AB1221F3CAE}"/>
                </a:ext>
              </a:extLst>
            </p:cNvPr>
            <p:cNvSpPr/>
            <p:nvPr/>
          </p:nvSpPr>
          <p:spPr>
            <a:xfrm rot="18498332">
              <a:off x="151432" y="1672729"/>
              <a:ext cx="2130705" cy="2029514"/>
            </a:xfrm>
            <a:prstGeom prst="teardrop">
              <a:avLst>
                <a:gd name="adj" fmla="val 117127"/>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TextBox 58">
              <a:extLst>
                <a:ext uri="{FF2B5EF4-FFF2-40B4-BE49-F238E27FC236}">
                  <a16:creationId xmlns:a16="http://schemas.microsoft.com/office/drawing/2014/main" id="{700D7125-E48E-43AA-A327-35EFA16C2564}"/>
                </a:ext>
              </a:extLst>
            </p:cNvPr>
            <p:cNvSpPr txBox="1"/>
            <p:nvPr/>
          </p:nvSpPr>
          <p:spPr>
            <a:xfrm>
              <a:off x="-57129" y="2476954"/>
              <a:ext cx="2547826" cy="668908"/>
            </a:xfrm>
            <a:prstGeom prst="rect">
              <a:avLst/>
            </a:prstGeom>
            <a:noFill/>
          </p:spPr>
          <p:txBody>
            <a:bodyPr wrap="square" rtlCol="0">
              <a:spAutoFit/>
            </a:bodyPr>
            <a:lstStyle/>
            <a:p>
              <a:pPr algn="ctr"/>
              <a:r>
                <a:rPr lang="en-US" sz="2000" dirty="0"/>
                <a:t>Dewatering</a:t>
              </a:r>
            </a:p>
          </p:txBody>
        </p:sp>
      </p:grpSp>
      <p:pic>
        <p:nvPicPr>
          <p:cNvPr id="61" name="Picture 60">
            <a:extLst>
              <a:ext uri="{FF2B5EF4-FFF2-40B4-BE49-F238E27FC236}">
                <a16:creationId xmlns:a16="http://schemas.microsoft.com/office/drawing/2014/main" id="{EFA300D7-B616-4D44-B6BB-0B20B6582B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5953" y="132272"/>
            <a:ext cx="981936" cy="981936"/>
          </a:xfrm>
          <a:prstGeom prst="ellipse">
            <a:avLst/>
          </a:prstGeom>
        </p:spPr>
      </p:pic>
      <p:pic>
        <p:nvPicPr>
          <p:cNvPr id="62" name="Picture 61">
            <a:extLst>
              <a:ext uri="{FF2B5EF4-FFF2-40B4-BE49-F238E27FC236}">
                <a16:creationId xmlns:a16="http://schemas.microsoft.com/office/drawing/2014/main" id="{891D6E9D-28E3-412A-A778-DC12455F8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972" y="166905"/>
            <a:ext cx="981936" cy="1002392"/>
          </a:xfrm>
          <a:prstGeom prst="ellipse">
            <a:avLst/>
          </a:prstGeom>
        </p:spPr>
      </p:pic>
    </p:spTree>
    <p:extLst>
      <p:ext uri="{BB962C8B-B14F-4D97-AF65-F5344CB8AC3E}">
        <p14:creationId xmlns:p14="http://schemas.microsoft.com/office/powerpoint/2010/main" val="407296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1+#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anim calcmode="lin" valueType="num">
                                      <p:cBhvr additive="base">
                                        <p:cTn id="51" dur="500" fill="hold"/>
                                        <p:tgtEl>
                                          <p:spTgt spid="50"/>
                                        </p:tgtEl>
                                        <p:attrNameLst>
                                          <p:attrName>ppt_x</p:attrName>
                                        </p:attrNameLst>
                                      </p:cBhvr>
                                      <p:tavLst>
                                        <p:tav tm="0">
                                          <p:val>
                                            <p:strVal val="#ppt_x"/>
                                          </p:val>
                                        </p:tav>
                                        <p:tav tm="100000">
                                          <p:val>
                                            <p:strVal val="#ppt_x"/>
                                          </p:val>
                                        </p:tav>
                                      </p:tavLst>
                                    </p:anim>
                                    <p:anim calcmode="lin" valueType="num">
                                      <p:cBhvr additive="base">
                                        <p:cTn id="52" dur="500" fill="hold"/>
                                        <p:tgtEl>
                                          <p:spTgt spid="50"/>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4" fill="hold" grpId="0" nodeType="afterEffect">
                                  <p:stCondLst>
                                    <p:cond delay="500"/>
                                  </p:stCondLst>
                                  <p:childTnLst>
                                    <p:set>
                                      <p:cBhvr>
                                        <p:cTn id="55" dur="1" fill="hold">
                                          <p:stCondLst>
                                            <p:cond delay="0"/>
                                          </p:stCondLst>
                                        </p:cTn>
                                        <p:tgtEl>
                                          <p:spTgt spid="55"/>
                                        </p:tgtEl>
                                        <p:attrNameLst>
                                          <p:attrName>style.visibility</p:attrName>
                                        </p:attrNameLst>
                                      </p:cBhvr>
                                      <p:to>
                                        <p:strVal val="visible"/>
                                      </p:to>
                                    </p:set>
                                    <p:anim calcmode="lin" valueType="num">
                                      <p:cBhvr additive="base">
                                        <p:cTn id="56" dur="500" fill="hold"/>
                                        <p:tgtEl>
                                          <p:spTgt spid="55"/>
                                        </p:tgtEl>
                                        <p:attrNameLst>
                                          <p:attrName>ppt_x</p:attrName>
                                        </p:attrNameLst>
                                      </p:cBhvr>
                                      <p:tavLst>
                                        <p:tav tm="0">
                                          <p:val>
                                            <p:strVal val="#ppt_x"/>
                                          </p:val>
                                        </p:tav>
                                        <p:tav tm="100000">
                                          <p:val>
                                            <p:strVal val="#ppt_x"/>
                                          </p:val>
                                        </p:tav>
                                      </p:tavLst>
                                    </p:anim>
                                    <p:anim calcmode="lin" valueType="num">
                                      <p:cBhvr additive="base">
                                        <p:cTn id="57" dur="500" fill="hold"/>
                                        <p:tgtEl>
                                          <p:spTgt spid="55"/>
                                        </p:tgtEl>
                                        <p:attrNameLst>
                                          <p:attrName>ppt_y</p:attrName>
                                        </p:attrNameLst>
                                      </p:cBhvr>
                                      <p:tavLst>
                                        <p:tav tm="0">
                                          <p:val>
                                            <p:strVal val="1+#ppt_h/2"/>
                                          </p:val>
                                        </p:tav>
                                        <p:tav tm="100000">
                                          <p:val>
                                            <p:strVal val="#ppt_y"/>
                                          </p:val>
                                        </p:tav>
                                      </p:tavLst>
                                    </p:anim>
                                  </p:childTnLst>
                                </p:cTn>
                              </p:par>
                            </p:childTnLst>
                          </p:cTn>
                        </p:par>
                        <p:par>
                          <p:cTn id="58" fill="hold">
                            <p:stCondLst>
                              <p:cond delay="1500"/>
                            </p:stCondLst>
                            <p:childTnLst>
                              <p:par>
                                <p:cTn id="59" presetID="2" presetClass="entr" presetSubtype="4" fill="hold" grpId="0" nodeType="afterEffect">
                                  <p:stCondLst>
                                    <p:cond delay="50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fill="hold"/>
                                        <p:tgtEl>
                                          <p:spTgt spid="56"/>
                                        </p:tgtEl>
                                        <p:attrNameLst>
                                          <p:attrName>ppt_x</p:attrName>
                                        </p:attrNameLst>
                                      </p:cBhvr>
                                      <p:tavLst>
                                        <p:tav tm="0">
                                          <p:val>
                                            <p:strVal val="#ppt_x"/>
                                          </p:val>
                                        </p:tav>
                                        <p:tav tm="100000">
                                          <p:val>
                                            <p:strVal val="#ppt_x"/>
                                          </p:val>
                                        </p:tav>
                                      </p:tavLst>
                                    </p:anim>
                                    <p:anim calcmode="lin" valueType="num">
                                      <p:cBhvr additive="base">
                                        <p:cTn id="62" dur="500" fill="hold"/>
                                        <p:tgtEl>
                                          <p:spTgt spid="56"/>
                                        </p:tgtEl>
                                        <p:attrNameLst>
                                          <p:attrName>ppt_y</p:attrName>
                                        </p:attrNameLst>
                                      </p:cBhvr>
                                      <p:tavLst>
                                        <p:tav tm="0">
                                          <p:val>
                                            <p:strVal val="1+#ppt_h/2"/>
                                          </p:val>
                                        </p:tav>
                                        <p:tav tm="100000">
                                          <p:val>
                                            <p:strVal val="#ppt_y"/>
                                          </p:val>
                                        </p:tav>
                                      </p:tavLst>
                                    </p:anim>
                                  </p:childTnLst>
                                </p:cTn>
                              </p:par>
                            </p:childTnLst>
                          </p:cTn>
                        </p:par>
                        <p:par>
                          <p:cTn id="63" fill="hold">
                            <p:stCondLst>
                              <p:cond delay="2500"/>
                            </p:stCondLst>
                            <p:childTnLst>
                              <p:par>
                                <p:cTn id="64" presetID="2" presetClass="entr" presetSubtype="4" fill="hold" grpId="0" nodeType="afterEffect">
                                  <p:stCondLst>
                                    <p:cond delay="50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500" fill="hold"/>
                                        <p:tgtEl>
                                          <p:spTgt spid="28"/>
                                        </p:tgtEl>
                                        <p:attrNameLst>
                                          <p:attrName>ppt_x</p:attrName>
                                        </p:attrNameLst>
                                      </p:cBhvr>
                                      <p:tavLst>
                                        <p:tav tm="0">
                                          <p:val>
                                            <p:strVal val="#ppt_x"/>
                                          </p:val>
                                        </p:tav>
                                        <p:tav tm="100000">
                                          <p:val>
                                            <p:strVal val="#ppt_x"/>
                                          </p:val>
                                        </p:tav>
                                      </p:tavLst>
                                    </p:anim>
                                    <p:anim calcmode="lin" valueType="num">
                                      <p:cBhvr additive="base">
                                        <p:cTn id="67" dur="500" fill="hold"/>
                                        <p:tgtEl>
                                          <p:spTgt spid="28"/>
                                        </p:tgtEl>
                                        <p:attrNameLst>
                                          <p:attrName>ppt_y</p:attrName>
                                        </p:attrNameLst>
                                      </p:cBhvr>
                                      <p:tavLst>
                                        <p:tav tm="0">
                                          <p:val>
                                            <p:strVal val="1+#ppt_h/2"/>
                                          </p:val>
                                        </p:tav>
                                        <p:tav tm="100000">
                                          <p:val>
                                            <p:strVal val="#ppt_y"/>
                                          </p:val>
                                        </p:tav>
                                      </p:tavLst>
                                    </p:anim>
                                  </p:childTnLst>
                                </p:cTn>
                              </p:par>
                            </p:childTnLst>
                          </p:cTn>
                        </p:par>
                        <p:par>
                          <p:cTn id="68" fill="hold">
                            <p:stCondLst>
                              <p:cond delay="3500"/>
                            </p:stCondLst>
                            <p:childTnLst>
                              <p:par>
                                <p:cTn id="69" presetID="2" presetClass="entr" presetSubtype="4" fill="hold" grpId="0" nodeType="afterEffect">
                                  <p:stCondLst>
                                    <p:cond delay="0"/>
                                  </p:stCondLst>
                                  <p:childTnLst>
                                    <p:set>
                                      <p:cBhvr>
                                        <p:cTn id="70" dur="1" fill="hold">
                                          <p:stCondLst>
                                            <p:cond delay="0"/>
                                          </p:stCondLst>
                                        </p:cTn>
                                        <p:tgtEl>
                                          <p:spTgt spid="51"/>
                                        </p:tgtEl>
                                        <p:attrNameLst>
                                          <p:attrName>style.visibility</p:attrName>
                                        </p:attrNameLst>
                                      </p:cBhvr>
                                      <p:to>
                                        <p:strVal val="visible"/>
                                      </p:to>
                                    </p:set>
                                    <p:anim calcmode="lin" valueType="num">
                                      <p:cBhvr additive="base">
                                        <p:cTn id="71" dur="500" fill="hold"/>
                                        <p:tgtEl>
                                          <p:spTgt spid="51"/>
                                        </p:tgtEl>
                                        <p:attrNameLst>
                                          <p:attrName>ppt_x</p:attrName>
                                        </p:attrNameLst>
                                      </p:cBhvr>
                                      <p:tavLst>
                                        <p:tav tm="0">
                                          <p:val>
                                            <p:strVal val="#ppt_x"/>
                                          </p:val>
                                        </p:tav>
                                        <p:tav tm="100000">
                                          <p:val>
                                            <p:strVal val="#ppt_x"/>
                                          </p:val>
                                        </p:tav>
                                      </p:tavLst>
                                    </p:anim>
                                    <p:anim calcmode="lin" valueType="num">
                                      <p:cBhvr additive="base">
                                        <p:cTn id="72" dur="500" fill="hold"/>
                                        <p:tgtEl>
                                          <p:spTgt spid="51"/>
                                        </p:tgtEl>
                                        <p:attrNameLst>
                                          <p:attrName>ppt_y</p:attrName>
                                        </p:attrNameLst>
                                      </p:cBhvr>
                                      <p:tavLst>
                                        <p:tav tm="0">
                                          <p:val>
                                            <p:strVal val="1+#ppt_h/2"/>
                                          </p:val>
                                        </p:tav>
                                        <p:tav tm="100000">
                                          <p:val>
                                            <p:strVal val="#ppt_y"/>
                                          </p:val>
                                        </p:tav>
                                      </p:tavLst>
                                    </p:anim>
                                  </p:childTnLst>
                                </p:cTn>
                              </p:par>
                            </p:childTnLst>
                          </p:cTn>
                        </p:par>
                        <p:par>
                          <p:cTn id="73" fill="hold">
                            <p:stCondLst>
                              <p:cond delay="4000"/>
                            </p:stCondLst>
                            <p:childTnLst>
                              <p:par>
                                <p:cTn id="74" presetID="2" presetClass="entr" presetSubtype="4" fill="hold" grpId="0" nodeType="afterEffect">
                                  <p:stCondLst>
                                    <p:cond delay="500"/>
                                  </p:stCondLst>
                                  <p:childTnLst>
                                    <p:set>
                                      <p:cBhvr>
                                        <p:cTn id="75" dur="1" fill="hold">
                                          <p:stCondLst>
                                            <p:cond delay="0"/>
                                          </p:stCondLst>
                                        </p:cTn>
                                        <p:tgtEl>
                                          <p:spTgt spid="52"/>
                                        </p:tgtEl>
                                        <p:attrNameLst>
                                          <p:attrName>style.visibility</p:attrName>
                                        </p:attrNameLst>
                                      </p:cBhvr>
                                      <p:to>
                                        <p:strVal val="visible"/>
                                      </p:to>
                                    </p:set>
                                    <p:anim calcmode="lin" valueType="num">
                                      <p:cBhvr additive="base">
                                        <p:cTn id="76" dur="500" fill="hold"/>
                                        <p:tgtEl>
                                          <p:spTgt spid="52"/>
                                        </p:tgtEl>
                                        <p:attrNameLst>
                                          <p:attrName>ppt_x</p:attrName>
                                        </p:attrNameLst>
                                      </p:cBhvr>
                                      <p:tavLst>
                                        <p:tav tm="0">
                                          <p:val>
                                            <p:strVal val="#ppt_x"/>
                                          </p:val>
                                        </p:tav>
                                        <p:tav tm="100000">
                                          <p:val>
                                            <p:strVal val="#ppt_x"/>
                                          </p:val>
                                        </p:tav>
                                      </p:tavLst>
                                    </p:anim>
                                    <p:anim calcmode="lin" valueType="num">
                                      <p:cBhvr additive="base">
                                        <p:cTn id="77" dur="500" fill="hold"/>
                                        <p:tgtEl>
                                          <p:spTgt spid="52"/>
                                        </p:tgtEl>
                                        <p:attrNameLst>
                                          <p:attrName>ppt_y</p:attrName>
                                        </p:attrNameLst>
                                      </p:cBhvr>
                                      <p:tavLst>
                                        <p:tav tm="0">
                                          <p:val>
                                            <p:strVal val="1+#ppt_h/2"/>
                                          </p:val>
                                        </p:tav>
                                        <p:tav tm="100000">
                                          <p:val>
                                            <p:strVal val="#ppt_y"/>
                                          </p:val>
                                        </p:tav>
                                      </p:tavLst>
                                    </p:anim>
                                  </p:childTnLst>
                                </p:cTn>
                              </p:par>
                            </p:childTnLst>
                          </p:cTn>
                        </p:par>
                        <p:par>
                          <p:cTn id="78" fill="hold">
                            <p:stCondLst>
                              <p:cond delay="5000"/>
                            </p:stCondLst>
                            <p:childTnLst>
                              <p:par>
                                <p:cTn id="79" presetID="2" presetClass="entr" presetSubtype="4" fill="hold" grpId="0" nodeType="afterEffect">
                                  <p:stCondLst>
                                    <p:cond delay="50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childTnLst>
                          </p:cTn>
                        </p:par>
                        <p:par>
                          <p:cTn id="83" fill="hold">
                            <p:stCondLst>
                              <p:cond delay="6000"/>
                            </p:stCondLst>
                            <p:childTnLst>
                              <p:par>
                                <p:cTn id="84" presetID="2" presetClass="entr" presetSubtype="4" fill="hold" grpId="0" nodeType="afterEffect">
                                  <p:stCondLst>
                                    <p:cond delay="500"/>
                                  </p:stCondLst>
                                  <p:childTnLst>
                                    <p:set>
                                      <p:cBhvr>
                                        <p:cTn id="85" dur="1" fill="hold">
                                          <p:stCondLst>
                                            <p:cond delay="0"/>
                                          </p:stCondLst>
                                        </p:cTn>
                                        <p:tgtEl>
                                          <p:spTgt spid="54"/>
                                        </p:tgtEl>
                                        <p:attrNameLst>
                                          <p:attrName>style.visibility</p:attrName>
                                        </p:attrNameLst>
                                      </p:cBhvr>
                                      <p:to>
                                        <p:strVal val="visible"/>
                                      </p:to>
                                    </p:set>
                                    <p:anim calcmode="lin" valueType="num">
                                      <p:cBhvr additive="base">
                                        <p:cTn id="86" dur="500" fill="hold"/>
                                        <p:tgtEl>
                                          <p:spTgt spid="54"/>
                                        </p:tgtEl>
                                        <p:attrNameLst>
                                          <p:attrName>ppt_x</p:attrName>
                                        </p:attrNameLst>
                                      </p:cBhvr>
                                      <p:tavLst>
                                        <p:tav tm="0">
                                          <p:val>
                                            <p:strVal val="#ppt_x"/>
                                          </p:val>
                                        </p:tav>
                                        <p:tav tm="100000">
                                          <p:val>
                                            <p:strVal val="#ppt_x"/>
                                          </p:val>
                                        </p:tav>
                                      </p:tavLst>
                                    </p:anim>
                                    <p:anim calcmode="lin" valueType="num">
                                      <p:cBhvr additive="base">
                                        <p:cTn id="8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3" fill="hold" nodeType="clickEffect">
                                  <p:stCondLst>
                                    <p:cond delay="0"/>
                                  </p:stCondLst>
                                  <p:childTnLst>
                                    <p:set>
                                      <p:cBhvr>
                                        <p:cTn id="91" dur="1" fill="hold">
                                          <p:stCondLst>
                                            <p:cond delay="0"/>
                                          </p:stCondLst>
                                        </p:cTn>
                                        <p:tgtEl>
                                          <p:spTgt spid="9"/>
                                        </p:tgtEl>
                                        <p:attrNameLst>
                                          <p:attrName>style.visibility</p:attrName>
                                        </p:attrNameLst>
                                      </p:cBhvr>
                                      <p:to>
                                        <p:strVal val="visible"/>
                                      </p:to>
                                    </p:set>
                                    <p:anim calcmode="lin" valueType="num">
                                      <p:cBhvr additive="base">
                                        <p:cTn id="92" dur="500" fill="hold"/>
                                        <p:tgtEl>
                                          <p:spTgt spid="9"/>
                                        </p:tgtEl>
                                        <p:attrNameLst>
                                          <p:attrName>ppt_x</p:attrName>
                                        </p:attrNameLst>
                                      </p:cBhvr>
                                      <p:tavLst>
                                        <p:tav tm="0">
                                          <p:val>
                                            <p:strVal val="1+#ppt_w/2"/>
                                          </p:val>
                                        </p:tav>
                                        <p:tav tm="100000">
                                          <p:val>
                                            <p:strVal val="#ppt_x"/>
                                          </p:val>
                                        </p:tav>
                                      </p:tavLst>
                                    </p:anim>
                                    <p:anim calcmode="lin" valueType="num">
                                      <p:cBhvr additive="base">
                                        <p:cTn id="9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0" grpId="0" animBg="1"/>
      <p:bldP spid="52" grpId="0" animBg="1"/>
      <p:bldP spid="53" grpId="0" animBg="1"/>
      <p:bldP spid="55" grpId="0" animBg="1"/>
      <p:bldP spid="28" grpId="0" animBg="1"/>
      <p:bldP spid="43" grpId="0" animBg="1"/>
      <p:bldP spid="32" grpId="0" animBg="1"/>
      <p:bldP spid="30" grpId="0" animBg="1"/>
      <p:bldP spid="35" grpId="0" animBg="1"/>
      <p:bldP spid="42" grpId="0" animBg="1"/>
      <p:bldP spid="21" grpId="0"/>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a:xfrm>
            <a:off x="2726407" y="5841527"/>
            <a:ext cx="1312025" cy="365125"/>
          </a:xfrm>
        </p:spPr>
        <p:txBody>
          <a:bodyPr/>
          <a:lstStyle/>
          <a:p>
            <a:fld id="{9CD8D479-8942-46E8-A226-A4E01F7A105C}" type="slidenum">
              <a:rPr lang="en-US" smtClean="0"/>
              <a:t>27</a:t>
            </a:fld>
            <a:endParaRPr lang="en-US"/>
          </a:p>
        </p:txBody>
      </p:sp>
      <p:sp>
        <p:nvSpPr>
          <p:cNvPr id="25" name="Date Placeholder 4">
            <a:extLst>
              <a:ext uri="{FF2B5EF4-FFF2-40B4-BE49-F238E27FC236}">
                <a16:creationId xmlns:a16="http://schemas.microsoft.com/office/drawing/2014/main" id="{41A80F2F-E520-4D9F-B5E0-0952A094D293}"/>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12/5/2018</a:t>
            </a:fld>
            <a:endParaRPr lang="en-US" dirty="0"/>
          </a:p>
        </p:txBody>
      </p:sp>
      <p:sp>
        <p:nvSpPr>
          <p:cNvPr id="28" name="Rectangle: Rounded Corners 27">
            <a:extLst>
              <a:ext uri="{FF2B5EF4-FFF2-40B4-BE49-F238E27FC236}">
                <a16:creationId xmlns:a16="http://schemas.microsoft.com/office/drawing/2014/main" id="{B11691D2-85DC-4EA8-B305-3624ABE4211E}"/>
              </a:ext>
            </a:extLst>
          </p:cNvPr>
          <p:cNvSpPr/>
          <p:nvPr/>
        </p:nvSpPr>
        <p:spPr>
          <a:xfrm>
            <a:off x="3763622" y="2729520"/>
            <a:ext cx="4300032" cy="483928"/>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MS4 (storm drain systems) Program</a:t>
            </a:r>
          </a:p>
        </p:txBody>
      </p:sp>
      <p:sp>
        <p:nvSpPr>
          <p:cNvPr id="31" name="Rectangle: Rounded Corners 30">
            <a:extLst>
              <a:ext uri="{FF2B5EF4-FFF2-40B4-BE49-F238E27FC236}">
                <a16:creationId xmlns:a16="http://schemas.microsoft.com/office/drawing/2014/main" id="{D866819A-012D-4A2B-BCBE-9D55E1E0CB47}"/>
              </a:ext>
            </a:extLst>
          </p:cNvPr>
          <p:cNvSpPr/>
          <p:nvPr/>
        </p:nvSpPr>
        <p:spPr>
          <a:xfrm>
            <a:off x="4319990" y="1625178"/>
            <a:ext cx="3187295" cy="731520"/>
          </a:xfrm>
          <a:prstGeom prst="roundRect">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t>City’s NPDES MS4 Permit</a:t>
            </a:r>
          </a:p>
          <a:p>
            <a:pPr algn="ctr"/>
            <a:r>
              <a:rPr lang="en-US" sz="2000" dirty="0"/>
              <a:t>HIS000002</a:t>
            </a:r>
          </a:p>
        </p:txBody>
      </p:sp>
      <p:sp>
        <p:nvSpPr>
          <p:cNvPr id="51" name="Rectangle: Rounded Corners 50">
            <a:extLst>
              <a:ext uri="{FF2B5EF4-FFF2-40B4-BE49-F238E27FC236}">
                <a16:creationId xmlns:a16="http://schemas.microsoft.com/office/drawing/2014/main" id="{69D83DFE-96AB-4EAE-ABF4-998C49F606B0}"/>
              </a:ext>
            </a:extLst>
          </p:cNvPr>
          <p:cNvSpPr/>
          <p:nvPr/>
        </p:nvSpPr>
        <p:spPr>
          <a:xfrm>
            <a:off x="1362283" y="4678445"/>
            <a:ext cx="3876087" cy="612648"/>
          </a:xfrm>
          <a:prstGeom prst="roundRect">
            <a:avLst/>
          </a:prstGeom>
          <a:solidFill>
            <a:schemeClr val="accent2"/>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Annual On-Line Training </a:t>
            </a:r>
          </a:p>
          <a:p>
            <a:pPr algn="ctr"/>
            <a:r>
              <a:rPr lang="en-US" dirty="0"/>
              <a:t>(Inquisiq, </a:t>
            </a:r>
            <a:r>
              <a:rPr lang="en-US" dirty="0" err="1"/>
              <a:t>Ecatts</a:t>
            </a:r>
            <a:r>
              <a:rPr lang="en-US" dirty="0"/>
              <a:t>)</a:t>
            </a:r>
          </a:p>
        </p:txBody>
      </p:sp>
      <p:sp>
        <p:nvSpPr>
          <p:cNvPr id="52" name="Rectangle: Rounded Corners 51">
            <a:extLst>
              <a:ext uri="{FF2B5EF4-FFF2-40B4-BE49-F238E27FC236}">
                <a16:creationId xmlns:a16="http://schemas.microsoft.com/office/drawing/2014/main" id="{7EF5600E-5472-4B57-9DFB-EE9D6ED7696B}"/>
              </a:ext>
            </a:extLst>
          </p:cNvPr>
          <p:cNvSpPr/>
          <p:nvPr/>
        </p:nvSpPr>
        <p:spPr>
          <a:xfrm>
            <a:off x="1362282" y="5459491"/>
            <a:ext cx="3876087" cy="406284"/>
          </a:xfrm>
          <a:prstGeom prst="roundRect">
            <a:avLst/>
          </a:prstGeom>
          <a:solidFill>
            <a:schemeClr val="accent1"/>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3</a:t>
            </a:r>
            <a:r>
              <a:rPr lang="en-US" baseline="30000" dirty="0"/>
              <a:t>rd</a:t>
            </a:r>
            <a:r>
              <a:rPr lang="en-US" dirty="0"/>
              <a:t> Party Inspections</a:t>
            </a:r>
          </a:p>
        </p:txBody>
      </p:sp>
      <p:sp>
        <p:nvSpPr>
          <p:cNvPr id="53" name="Rectangle: Rounded Corners 52">
            <a:extLst>
              <a:ext uri="{FF2B5EF4-FFF2-40B4-BE49-F238E27FC236}">
                <a16:creationId xmlns:a16="http://schemas.microsoft.com/office/drawing/2014/main" id="{886ED227-182A-4D3C-8B6C-80F79EA84A7F}"/>
              </a:ext>
            </a:extLst>
          </p:cNvPr>
          <p:cNvSpPr/>
          <p:nvPr/>
        </p:nvSpPr>
        <p:spPr>
          <a:xfrm>
            <a:off x="6443756" y="4678444"/>
            <a:ext cx="3876087" cy="612648"/>
          </a:xfrm>
          <a:prstGeom prst="roundRect">
            <a:avLst/>
          </a:prstGeom>
          <a:solidFill>
            <a:schemeClr val="accent6"/>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Annual Conference </a:t>
            </a:r>
          </a:p>
          <a:p>
            <a:pPr algn="ctr"/>
            <a:r>
              <a:rPr lang="en-US" dirty="0"/>
              <a:t>(at the Blaisdell, ~July)</a:t>
            </a:r>
          </a:p>
        </p:txBody>
      </p:sp>
      <p:sp>
        <p:nvSpPr>
          <p:cNvPr id="54" name="Rectangle: Rounded Corners 53">
            <a:extLst>
              <a:ext uri="{FF2B5EF4-FFF2-40B4-BE49-F238E27FC236}">
                <a16:creationId xmlns:a16="http://schemas.microsoft.com/office/drawing/2014/main" id="{9EB3DEBC-BDBA-41EC-B14B-AA11465DF28C}"/>
              </a:ext>
            </a:extLst>
          </p:cNvPr>
          <p:cNvSpPr/>
          <p:nvPr/>
        </p:nvSpPr>
        <p:spPr>
          <a:xfrm>
            <a:off x="6443755" y="5423195"/>
            <a:ext cx="3876087" cy="612648"/>
          </a:xfrm>
          <a:prstGeom prst="roundRect">
            <a:avLst/>
          </a:prstGeom>
          <a:solidFill>
            <a:schemeClr val="accent5"/>
          </a:solidFill>
          <a:ln>
            <a:solidFill>
              <a:schemeClr val="accent5">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Minor/Major/Critical Deficiency Tracking</a:t>
            </a:r>
          </a:p>
        </p:txBody>
      </p:sp>
      <p:sp>
        <p:nvSpPr>
          <p:cNvPr id="46" name="Rectangle: Rounded Corners 45">
            <a:extLst>
              <a:ext uri="{FF2B5EF4-FFF2-40B4-BE49-F238E27FC236}">
                <a16:creationId xmlns:a16="http://schemas.microsoft.com/office/drawing/2014/main" id="{F29A80AE-6531-4936-A68D-05FDD608D4CC}"/>
              </a:ext>
            </a:extLst>
          </p:cNvPr>
          <p:cNvSpPr/>
          <p:nvPr/>
        </p:nvSpPr>
        <p:spPr>
          <a:xfrm>
            <a:off x="3889624" y="3588762"/>
            <a:ext cx="4048029" cy="483927"/>
          </a:xfrm>
          <a:prstGeom prst="roundRect">
            <a:avLst/>
          </a:prstGeom>
          <a:solidFill>
            <a:schemeClr val="accent4"/>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Construction Runoff Control Program</a:t>
            </a:r>
          </a:p>
        </p:txBody>
      </p:sp>
      <p:grpSp>
        <p:nvGrpSpPr>
          <p:cNvPr id="8" name="Group 7">
            <a:extLst>
              <a:ext uri="{FF2B5EF4-FFF2-40B4-BE49-F238E27FC236}">
                <a16:creationId xmlns:a16="http://schemas.microsoft.com/office/drawing/2014/main" id="{28391DF2-F8D5-48AD-9239-BD3A2C14FC6F}"/>
              </a:ext>
            </a:extLst>
          </p:cNvPr>
          <p:cNvGrpSpPr/>
          <p:nvPr/>
        </p:nvGrpSpPr>
        <p:grpSpPr>
          <a:xfrm>
            <a:off x="4781379" y="74296"/>
            <a:ext cx="2264521" cy="1129641"/>
            <a:chOff x="4689242" y="153160"/>
            <a:chExt cx="2264521" cy="1129641"/>
          </a:xfrm>
        </p:grpSpPr>
        <p:pic>
          <p:nvPicPr>
            <p:cNvPr id="71" name="Picture 70">
              <a:extLst>
                <a:ext uri="{FF2B5EF4-FFF2-40B4-BE49-F238E27FC236}">
                  <a16:creationId xmlns:a16="http://schemas.microsoft.com/office/drawing/2014/main" id="{3FD421CF-BD39-4CA3-89A0-F0DDAC29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9242" y="153160"/>
              <a:ext cx="1134685" cy="1129641"/>
            </a:xfrm>
            <a:prstGeom prst="ellipse">
              <a:avLst/>
            </a:prstGeom>
          </p:spPr>
        </p:pic>
        <p:pic>
          <p:nvPicPr>
            <p:cNvPr id="72" name="Picture 71">
              <a:extLst>
                <a:ext uri="{FF2B5EF4-FFF2-40B4-BE49-F238E27FC236}">
                  <a16:creationId xmlns:a16="http://schemas.microsoft.com/office/drawing/2014/main" id="{1902C218-72E1-4BF5-ABEA-4D2BC85E8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061" y="176159"/>
              <a:ext cx="959702" cy="1106642"/>
            </a:xfrm>
            <a:prstGeom prst="rect">
              <a:avLst/>
            </a:prstGeom>
          </p:spPr>
        </p:pic>
      </p:grpSp>
      <p:sp>
        <p:nvSpPr>
          <p:cNvPr id="75" name="Explosion: 8 Points 74">
            <a:extLst>
              <a:ext uri="{FF2B5EF4-FFF2-40B4-BE49-F238E27FC236}">
                <a16:creationId xmlns:a16="http://schemas.microsoft.com/office/drawing/2014/main" id="{401F8552-165F-43AF-8850-3710A7609A09}"/>
              </a:ext>
            </a:extLst>
          </p:cNvPr>
          <p:cNvSpPr/>
          <p:nvPr/>
        </p:nvSpPr>
        <p:spPr>
          <a:xfrm>
            <a:off x="8283017" y="9660"/>
            <a:ext cx="3908981" cy="2452155"/>
          </a:xfrm>
          <a:prstGeom prst="irregularSeal1">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3C9BA6C2-5FC6-4DD4-B236-EB7509EA424C}"/>
              </a:ext>
            </a:extLst>
          </p:cNvPr>
          <p:cNvSpPr txBox="1"/>
          <p:nvPr/>
        </p:nvSpPr>
        <p:spPr>
          <a:xfrm>
            <a:off x="8795391" y="879427"/>
            <a:ext cx="2757321" cy="923330"/>
          </a:xfrm>
          <a:prstGeom prst="rect">
            <a:avLst/>
          </a:prstGeom>
          <a:noFill/>
        </p:spPr>
        <p:txBody>
          <a:bodyPr wrap="square" rtlCol="0">
            <a:spAutoFit/>
          </a:bodyPr>
          <a:lstStyle/>
          <a:p>
            <a:pPr algn="ctr"/>
            <a:r>
              <a:rPr lang="en-US" dirty="0"/>
              <a:t>The City can be penalized for not complying with the MS4 Permit</a:t>
            </a:r>
          </a:p>
        </p:txBody>
      </p:sp>
      <p:grpSp>
        <p:nvGrpSpPr>
          <p:cNvPr id="39" name="Group 38">
            <a:extLst>
              <a:ext uri="{FF2B5EF4-FFF2-40B4-BE49-F238E27FC236}">
                <a16:creationId xmlns:a16="http://schemas.microsoft.com/office/drawing/2014/main" id="{588EEDB7-52BF-4C54-B3B5-E6D5406490AA}"/>
              </a:ext>
            </a:extLst>
          </p:cNvPr>
          <p:cNvGrpSpPr/>
          <p:nvPr/>
        </p:nvGrpSpPr>
        <p:grpSpPr>
          <a:xfrm>
            <a:off x="75096" y="571615"/>
            <a:ext cx="1597493" cy="1274490"/>
            <a:chOff x="-57129" y="1622133"/>
            <a:chExt cx="2547826" cy="2130705"/>
          </a:xfrm>
        </p:grpSpPr>
        <p:sp>
          <p:nvSpPr>
            <p:cNvPr id="40" name="Teardrop 39">
              <a:extLst>
                <a:ext uri="{FF2B5EF4-FFF2-40B4-BE49-F238E27FC236}">
                  <a16:creationId xmlns:a16="http://schemas.microsoft.com/office/drawing/2014/main" id="{C1E5C887-FC2D-4729-914C-8A8224C84DD0}"/>
                </a:ext>
              </a:extLst>
            </p:cNvPr>
            <p:cNvSpPr/>
            <p:nvPr/>
          </p:nvSpPr>
          <p:spPr>
            <a:xfrm rot="18498332">
              <a:off x="151432" y="1672729"/>
              <a:ext cx="2130705" cy="2029514"/>
            </a:xfrm>
            <a:prstGeom prst="teardrop">
              <a:avLst>
                <a:gd name="adj" fmla="val 117127"/>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 name="TextBox 43">
              <a:extLst>
                <a:ext uri="{FF2B5EF4-FFF2-40B4-BE49-F238E27FC236}">
                  <a16:creationId xmlns:a16="http://schemas.microsoft.com/office/drawing/2014/main" id="{A06661BC-67FB-443D-8DDE-9576FF58B1E6}"/>
                </a:ext>
              </a:extLst>
            </p:cNvPr>
            <p:cNvSpPr txBox="1"/>
            <p:nvPr/>
          </p:nvSpPr>
          <p:spPr>
            <a:xfrm>
              <a:off x="-57129" y="2476955"/>
              <a:ext cx="2547826" cy="400110"/>
            </a:xfrm>
            <a:prstGeom prst="rect">
              <a:avLst/>
            </a:prstGeom>
            <a:noFill/>
          </p:spPr>
          <p:txBody>
            <a:bodyPr wrap="square" rtlCol="0">
              <a:spAutoFit/>
            </a:bodyPr>
            <a:lstStyle/>
            <a:p>
              <a:pPr algn="ctr"/>
              <a:r>
                <a:rPr lang="en-US" sz="2000" dirty="0"/>
                <a:t>Stormwater</a:t>
              </a:r>
            </a:p>
          </p:txBody>
        </p:sp>
      </p:grpSp>
      <p:cxnSp>
        <p:nvCxnSpPr>
          <p:cNvPr id="10" name="Straight Arrow Connector 9">
            <a:extLst>
              <a:ext uri="{FF2B5EF4-FFF2-40B4-BE49-F238E27FC236}">
                <a16:creationId xmlns:a16="http://schemas.microsoft.com/office/drawing/2014/main" id="{8C837828-5CFC-46BA-9EED-19E1167A239D}"/>
              </a:ext>
            </a:extLst>
          </p:cNvPr>
          <p:cNvCxnSpPr>
            <a:stCxn id="31" idx="2"/>
            <a:endCxn id="28" idx="0"/>
          </p:cNvCxnSpPr>
          <p:nvPr/>
        </p:nvCxnSpPr>
        <p:spPr>
          <a:xfrm>
            <a:off x="5913638" y="2356698"/>
            <a:ext cx="0" cy="3728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D1ACB9C-200D-4E7E-9200-10D18D14BC89}"/>
              </a:ext>
            </a:extLst>
          </p:cNvPr>
          <p:cNvCxnSpPr>
            <a:cxnSpLocks/>
            <a:stCxn id="28" idx="2"/>
            <a:endCxn id="46" idx="0"/>
          </p:cNvCxnSpPr>
          <p:nvPr/>
        </p:nvCxnSpPr>
        <p:spPr>
          <a:xfrm>
            <a:off x="5913638" y="3213448"/>
            <a:ext cx="1" cy="3753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BE7D1D2A-2649-4B8B-8DD0-181610C5426E}"/>
              </a:ext>
            </a:extLst>
          </p:cNvPr>
          <p:cNvCxnSpPr>
            <a:cxnSpLocks/>
            <a:stCxn id="46" idx="2"/>
            <a:endCxn id="51" idx="0"/>
          </p:cNvCxnSpPr>
          <p:nvPr/>
        </p:nvCxnSpPr>
        <p:spPr>
          <a:xfrm rot="5400000">
            <a:off x="4304105" y="3068911"/>
            <a:ext cx="605756" cy="261331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603078A3-444A-4582-B223-14090F527EE0}"/>
              </a:ext>
            </a:extLst>
          </p:cNvPr>
          <p:cNvCxnSpPr>
            <a:cxnSpLocks/>
            <a:stCxn id="46" idx="2"/>
            <a:endCxn id="53" idx="0"/>
          </p:cNvCxnSpPr>
          <p:nvPr/>
        </p:nvCxnSpPr>
        <p:spPr>
          <a:xfrm rot="16200000" flipH="1">
            <a:off x="6844842" y="3141485"/>
            <a:ext cx="605755" cy="2468161"/>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061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7F73F7-3E5C-4620-A5D2-0C165AAC3528}"/>
              </a:ext>
            </a:extLst>
          </p:cNvPr>
          <p:cNvSpPr>
            <a:spLocks noGrp="1"/>
          </p:cNvSpPr>
          <p:nvPr>
            <p:ph type="sldNum" sz="quarter" idx="12"/>
          </p:nvPr>
        </p:nvSpPr>
        <p:spPr/>
        <p:txBody>
          <a:bodyPr/>
          <a:lstStyle/>
          <a:p>
            <a:fld id="{9CD8D479-8942-46E8-A226-A4E01F7A105C}" type="slidenum">
              <a:rPr lang="en-US" smtClean="0"/>
              <a:t>28</a:t>
            </a:fld>
            <a:endParaRPr lang="en-US"/>
          </a:p>
        </p:txBody>
      </p:sp>
      <p:sp>
        <p:nvSpPr>
          <p:cNvPr id="34" name="Rectangle: Rounded Corners 33">
            <a:extLst>
              <a:ext uri="{FF2B5EF4-FFF2-40B4-BE49-F238E27FC236}">
                <a16:creationId xmlns:a16="http://schemas.microsoft.com/office/drawing/2014/main" id="{346AF923-A67B-450A-9944-A557C6D377F1}"/>
              </a:ext>
            </a:extLst>
          </p:cNvPr>
          <p:cNvSpPr/>
          <p:nvPr/>
        </p:nvSpPr>
        <p:spPr>
          <a:xfrm>
            <a:off x="3232986" y="2623966"/>
            <a:ext cx="2514600" cy="3566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Start (7 days)</a:t>
            </a:r>
          </a:p>
        </p:txBody>
      </p:sp>
      <p:sp>
        <p:nvSpPr>
          <p:cNvPr id="43" name="Rectangle: Rounded Corners 42">
            <a:extLst>
              <a:ext uri="{FF2B5EF4-FFF2-40B4-BE49-F238E27FC236}">
                <a16:creationId xmlns:a16="http://schemas.microsoft.com/office/drawing/2014/main" id="{3B96C928-DF1D-43DB-B892-C90B6C6B4D9C}"/>
              </a:ext>
            </a:extLst>
          </p:cNvPr>
          <p:cNvSpPr/>
          <p:nvPr/>
        </p:nvSpPr>
        <p:spPr>
          <a:xfrm>
            <a:off x="3232986" y="3140503"/>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Sampling &amp; Lab Testing</a:t>
            </a:r>
          </a:p>
        </p:txBody>
      </p:sp>
      <p:sp>
        <p:nvSpPr>
          <p:cNvPr id="29" name="Rectangle: Rounded Corners 28">
            <a:extLst>
              <a:ext uri="{FF2B5EF4-FFF2-40B4-BE49-F238E27FC236}">
                <a16:creationId xmlns:a16="http://schemas.microsoft.com/office/drawing/2014/main" id="{6BCB94C6-B2AB-492A-870D-774AB1C0BB74}"/>
              </a:ext>
            </a:extLst>
          </p:cNvPr>
          <p:cNvSpPr/>
          <p:nvPr/>
        </p:nvSpPr>
        <p:spPr>
          <a:xfrm>
            <a:off x="3243765" y="3642890"/>
            <a:ext cx="2514600" cy="685800"/>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Monthly Discharge Monitoring Reports</a:t>
            </a:r>
          </a:p>
        </p:txBody>
      </p:sp>
      <p:sp>
        <p:nvSpPr>
          <p:cNvPr id="36" name="Rectangle: Rounded Corners 35">
            <a:extLst>
              <a:ext uri="{FF2B5EF4-FFF2-40B4-BE49-F238E27FC236}">
                <a16:creationId xmlns:a16="http://schemas.microsoft.com/office/drawing/2014/main" id="{DFD8A8C4-738D-41B0-87EB-3F0A18FD1233}"/>
              </a:ext>
            </a:extLst>
          </p:cNvPr>
          <p:cNvSpPr/>
          <p:nvPr/>
        </p:nvSpPr>
        <p:spPr>
          <a:xfrm>
            <a:off x="158930" y="2623966"/>
            <a:ext cx="2514600" cy="3566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Start (7 days)</a:t>
            </a:r>
          </a:p>
        </p:txBody>
      </p:sp>
      <p:sp>
        <p:nvSpPr>
          <p:cNvPr id="37" name="Rectangle: Rounded Corners 36">
            <a:extLst>
              <a:ext uri="{FF2B5EF4-FFF2-40B4-BE49-F238E27FC236}">
                <a16:creationId xmlns:a16="http://schemas.microsoft.com/office/drawing/2014/main" id="{97793A38-D328-4DE5-AD34-B06B84E8F1F8}"/>
              </a:ext>
            </a:extLst>
          </p:cNvPr>
          <p:cNvSpPr/>
          <p:nvPr/>
        </p:nvSpPr>
        <p:spPr>
          <a:xfrm>
            <a:off x="158930" y="3140503"/>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General Contractor Info</a:t>
            </a:r>
          </a:p>
        </p:txBody>
      </p:sp>
      <p:sp>
        <p:nvSpPr>
          <p:cNvPr id="38" name="Rectangle: Rounded Corners 37">
            <a:extLst>
              <a:ext uri="{FF2B5EF4-FFF2-40B4-BE49-F238E27FC236}">
                <a16:creationId xmlns:a16="http://schemas.microsoft.com/office/drawing/2014/main" id="{0FF40F30-7AD0-49CC-B0D4-B8BE1A98DA40}"/>
              </a:ext>
            </a:extLst>
          </p:cNvPr>
          <p:cNvSpPr/>
          <p:nvPr/>
        </p:nvSpPr>
        <p:spPr>
          <a:xfrm>
            <a:off x="158930" y="4152962"/>
            <a:ext cx="2514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Weekly and/or 0.25” Rain Inspections</a:t>
            </a:r>
          </a:p>
        </p:txBody>
      </p:sp>
      <p:sp>
        <p:nvSpPr>
          <p:cNvPr id="40" name="Rectangle: Rounded Corners 39">
            <a:extLst>
              <a:ext uri="{FF2B5EF4-FFF2-40B4-BE49-F238E27FC236}">
                <a16:creationId xmlns:a16="http://schemas.microsoft.com/office/drawing/2014/main" id="{DBB23344-583F-4F45-9D53-B7CC321666FB}"/>
              </a:ext>
            </a:extLst>
          </p:cNvPr>
          <p:cNvSpPr/>
          <p:nvPr/>
        </p:nvSpPr>
        <p:spPr>
          <a:xfrm>
            <a:off x="6433636" y="2623966"/>
            <a:ext cx="2514600" cy="3566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Start </a:t>
            </a:r>
          </a:p>
        </p:txBody>
      </p:sp>
      <p:sp>
        <p:nvSpPr>
          <p:cNvPr id="41" name="Rectangle: Rounded Corners 40">
            <a:extLst>
              <a:ext uri="{FF2B5EF4-FFF2-40B4-BE49-F238E27FC236}">
                <a16:creationId xmlns:a16="http://schemas.microsoft.com/office/drawing/2014/main" id="{5CB7AC38-49E8-41C7-8EBF-7F2916AC5894}"/>
              </a:ext>
            </a:extLst>
          </p:cNvPr>
          <p:cNvSpPr/>
          <p:nvPr/>
        </p:nvSpPr>
        <p:spPr>
          <a:xfrm>
            <a:off x="6435070" y="3140503"/>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DPP-approved ESCPs</a:t>
            </a:r>
          </a:p>
        </p:txBody>
      </p:sp>
      <p:sp>
        <p:nvSpPr>
          <p:cNvPr id="44" name="Rectangle: Rounded Corners 43">
            <a:extLst>
              <a:ext uri="{FF2B5EF4-FFF2-40B4-BE49-F238E27FC236}">
                <a16:creationId xmlns:a16="http://schemas.microsoft.com/office/drawing/2014/main" id="{F8CD3A38-A511-42B7-B46A-3D4BC8A2DD4F}"/>
              </a:ext>
            </a:extLst>
          </p:cNvPr>
          <p:cNvSpPr/>
          <p:nvPr/>
        </p:nvSpPr>
        <p:spPr>
          <a:xfrm>
            <a:off x="6433636" y="3648728"/>
            <a:ext cx="2514600" cy="685800"/>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Inspections (how often is based on risk)</a:t>
            </a:r>
          </a:p>
        </p:txBody>
      </p:sp>
      <p:sp>
        <p:nvSpPr>
          <p:cNvPr id="45" name="Rectangle: Rounded Corners 44">
            <a:extLst>
              <a:ext uri="{FF2B5EF4-FFF2-40B4-BE49-F238E27FC236}">
                <a16:creationId xmlns:a16="http://schemas.microsoft.com/office/drawing/2014/main" id="{E68DFD3D-8C23-42EC-B7AF-DE85F6BECF75}"/>
              </a:ext>
            </a:extLst>
          </p:cNvPr>
          <p:cNvSpPr/>
          <p:nvPr/>
        </p:nvSpPr>
        <p:spPr>
          <a:xfrm>
            <a:off x="9521745" y="2623966"/>
            <a:ext cx="2514600"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Deficiency Tracking (Minor, Major, Critical)</a:t>
            </a:r>
          </a:p>
        </p:txBody>
      </p:sp>
      <p:sp>
        <p:nvSpPr>
          <p:cNvPr id="46" name="Rectangle: Rounded Corners 45">
            <a:extLst>
              <a:ext uri="{FF2B5EF4-FFF2-40B4-BE49-F238E27FC236}">
                <a16:creationId xmlns:a16="http://schemas.microsoft.com/office/drawing/2014/main" id="{D4D01258-32DB-429A-B9E9-6DEB03875ADE}"/>
              </a:ext>
            </a:extLst>
          </p:cNvPr>
          <p:cNvSpPr/>
          <p:nvPr/>
        </p:nvSpPr>
        <p:spPr>
          <a:xfrm>
            <a:off x="9521745" y="3480737"/>
            <a:ext cx="2514600" cy="356616"/>
          </a:xfrm>
          <a:prstGeom prst="roundRect">
            <a:avLst/>
          </a:prstGeom>
          <a:solidFill>
            <a:schemeClr val="accent3">
              <a:lumMod val="75000"/>
            </a:schemeClr>
          </a:solidFill>
          <a:ln>
            <a:solidFill>
              <a:schemeClr val="accent3">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3rd Party Inspections</a:t>
            </a:r>
          </a:p>
        </p:txBody>
      </p:sp>
      <p:sp>
        <p:nvSpPr>
          <p:cNvPr id="47" name="Rectangle: Rounded Corners 46">
            <a:extLst>
              <a:ext uri="{FF2B5EF4-FFF2-40B4-BE49-F238E27FC236}">
                <a16:creationId xmlns:a16="http://schemas.microsoft.com/office/drawing/2014/main" id="{CD691730-8249-4939-A92B-0504B2AF3CD2}"/>
              </a:ext>
            </a:extLst>
          </p:cNvPr>
          <p:cNvSpPr/>
          <p:nvPr/>
        </p:nvSpPr>
        <p:spPr>
          <a:xfrm>
            <a:off x="9521745" y="4008324"/>
            <a:ext cx="2514600" cy="356616"/>
          </a:xfrm>
          <a:prstGeom prst="roundRect">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Inspection Checklists</a:t>
            </a:r>
          </a:p>
        </p:txBody>
      </p:sp>
      <p:sp>
        <p:nvSpPr>
          <p:cNvPr id="26" name="Rectangle: Rounded Corners 25">
            <a:extLst>
              <a:ext uri="{FF2B5EF4-FFF2-40B4-BE49-F238E27FC236}">
                <a16:creationId xmlns:a16="http://schemas.microsoft.com/office/drawing/2014/main" id="{D5D2C390-0FAB-4859-961B-453DC727F68F}"/>
              </a:ext>
            </a:extLst>
          </p:cNvPr>
          <p:cNvSpPr/>
          <p:nvPr/>
        </p:nvSpPr>
        <p:spPr>
          <a:xfrm>
            <a:off x="65333"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NPDES Construction Stormwater Program</a:t>
            </a:r>
          </a:p>
        </p:txBody>
      </p:sp>
      <p:sp>
        <p:nvSpPr>
          <p:cNvPr id="27" name="Rectangle: Rounded Corners 26">
            <a:extLst>
              <a:ext uri="{FF2B5EF4-FFF2-40B4-BE49-F238E27FC236}">
                <a16:creationId xmlns:a16="http://schemas.microsoft.com/office/drawing/2014/main" id="{EDED75E5-3E5A-4987-9CB2-D280DB0209EF}"/>
              </a:ext>
            </a:extLst>
          </p:cNvPr>
          <p:cNvSpPr/>
          <p:nvPr/>
        </p:nvSpPr>
        <p:spPr>
          <a:xfrm>
            <a:off x="3134871"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NPDES Construction Dewatering Program</a:t>
            </a:r>
          </a:p>
        </p:txBody>
      </p:sp>
      <p:sp>
        <p:nvSpPr>
          <p:cNvPr id="24" name="Oval 23">
            <a:extLst>
              <a:ext uri="{FF2B5EF4-FFF2-40B4-BE49-F238E27FC236}">
                <a16:creationId xmlns:a16="http://schemas.microsoft.com/office/drawing/2014/main" id="{90FDF60B-0B38-48FA-909B-4A1FD2BD4899}"/>
              </a:ext>
            </a:extLst>
          </p:cNvPr>
          <p:cNvSpPr/>
          <p:nvPr/>
        </p:nvSpPr>
        <p:spPr>
          <a:xfrm>
            <a:off x="2944508" y="1408208"/>
            <a:ext cx="73152" cy="7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nector: Elbow 47">
            <a:extLst>
              <a:ext uri="{FF2B5EF4-FFF2-40B4-BE49-F238E27FC236}">
                <a16:creationId xmlns:a16="http://schemas.microsoft.com/office/drawing/2014/main" id="{775C7592-0C37-42A4-955F-982E463576CC}"/>
              </a:ext>
            </a:extLst>
          </p:cNvPr>
          <p:cNvCxnSpPr>
            <a:cxnSpLocks/>
            <a:stCxn id="24" idx="4"/>
            <a:endCxn id="26" idx="0"/>
          </p:cNvCxnSpPr>
          <p:nvPr/>
        </p:nvCxnSpPr>
        <p:spPr>
          <a:xfrm rot="5400000">
            <a:off x="2037486" y="880808"/>
            <a:ext cx="343046" cy="1544151"/>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8FC42964-72F5-4098-A4FA-29413F2D442C}"/>
              </a:ext>
            </a:extLst>
          </p:cNvPr>
          <p:cNvCxnSpPr>
            <a:cxnSpLocks/>
            <a:stCxn id="24" idx="4"/>
            <a:endCxn id="27" idx="0"/>
          </p:cNvCxnSpPr>
          <p:nvPr/>
        </p:nvCxnSpPr>
        <p:spPr>
          <a:xfrm rot="16200000" flipH="1">
            <a:off x="3572254" y="890189"/>
            <a:ext cx="343046" cy="1525387"/>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87B44AA9-97A7-4277-B444-257707EBE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399" y="410096"/>
            <a:ext cx="1095626" cy="1090757"/>
          </a:xfrm>
          <a:prstGeom prst="ellipse">
            <a:avLst/>
          </a:prstGeom>
        </p:spPr>
      </p:pic>
      <p:pic>
        <p:nvPicPr>
          <p:cNvPr id="10" name="Picture 9">
            <a:extLst>
              <a:ext uri="{FF2B5EF4-FFF2-40B4-BE49-F238E27FC236}">
                <a16:creationId xmlns:a16="http://schemas.microsoft.com/office/drawing/2014/main" id="{44C89D42-9183-4207-BBA1-A6B06BF4A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669" y="376678"/>
            <a:ext cx="970497" cy="1119090"/>
          </a:xfrm>
          <a:prstGeom prst="rect">
            <a:avLst/>
          </a:prstGeom>
        </p:spPr>
      </p:pic>
      <p:sp>
        <p:nvSpPr>
          <p:cNvPr id="28" name="Rectangle: Rounded Corners 27">
            <a:extLst>
              <a:ext uri="{FF2B5EF4-FFF2-40B4-BE49-F238E27FC236}">
                <a16:creationId xmlns:a16="http://schemas.microsoft.com/office/drawing/2014/main" id="{B11691D2-85DC-4EA8-B305-3624ABE4211E}"/>
              </a:ext>
            </a:extLst>
          </p:cNvPr>
          <p:cNvSpPr/>
          <p:nvPr/>
        </p:nvSpPr>
        <p:spPr>
          <a:xfrm>
            <a:off x="9376687"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Construction Runoff Control Program</a:t>
            </a:r>
          </a:p>
        </p:txBody>
      </p:sp>
      <p:sp>
        <p:nvSpPr>
          <p:cNvPr id="39" name="Rectangle: Rounded Corners 38">
            <a:extLst>
              <a:ext uri="{FF2B5EF4-FFF2-40B4-BE49-F238E27FC236}">
                <a16:creationId xmlns:a16="http://schemas.microsoft.com/office/drawing/2014/main" id="{EF5D4590-B9A1-464E-B562-07C4D6F71F8B}"/>
              </a:ext>
            </a:extLst>
          </p:cNvPr>
          <p:cNvSpPr/>
          <p:nvPr/>
        </p:nvSpPr>
        <p:spPr>
          <a:xfrm>
            <a:off x="6307149" y="1824406"/>
            <a:ext cx="2743200" cy="621792"/>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City’s Rules Relating to Water Quality</a:t>
            </a:r>
          </a:p>
        </p:txBody>
      </p:sp>
      <p:sp>
        <p:nvSpPr>
          <p:cNvPr id="55" name="Oval 54">
            <a:extLst>
              <a:ext uri="{FF2B5EF4-FFF2-40B4-BE49-F238E27FC236}">
                <a16:creationId xmlns:a16="http://schemas.microsoft.com/office/drawing/2014/main" id="{4DC97A78-1F31-4FFA-B146-47E0D0B78271}"/>
              </a:ext>
            </a:extLst>
          </p:cNvPr>
          <p:cNvSpPr/>
          <p:nvPr/>
        </p:nvSpPr>
        <p:spPr>
          <a:xfrm>
            <a:off x="9131461" y="1387568"/>
            <a:ext cx="73152" cy="73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786EE050-235C-4F21-B011-DEF9AAA2BEF7}"/>
              </a:ext>
            </a:extLst>
          </p:cNvPr>
          <p:cNvCxnSpPr>
            <a:cxnSpLocks/>
            <a:stCxn id="55" idx="4"/>
            <a:endCxn id="39" idx="0"/>
          </p:cNvCxnSpPr>
          <p:nvPr/>
        </p:nvCxnSpPr>
        <p:spPr>
          <a:xfrm rot="5400000">
            <a:off x="8241550" y="897919"/>
            <a:ext cx="363686" cy="1489288"/>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4F412BAA-B4AA-4E80-9DA8-2DFDB2726FE2}"/>
              </a:ext>
            </a:extLst>
          </p:cNvPr>
          <p:cNvCxnSpPr>
            <a:cxnSpLocks/>
            <a:stCxn id="55" idx="4"/>
            <a:endCxn id="28" idx="0"/>
          </p:cNvCxnSpPr>
          <p:nvPr/>
        </p:nvCxnSpPr>
        <p:spPr>
          <a:xfrm rot="16200000" flipH="1">
            <a:off x="9776319" y="852438"/>
            <a:ext cx="363686" cy="1580250"/>
          </a:xfrm>
          <a:prstGeom prst="bentConnector3">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C434143B-F2A6-4C80-807D-D0D55A27CACA}"/>
              </a:ext>
            </a:extLst>
          </p:cNvPr>
          <p:cNvSpPr/>
          <p:nvPr/>
        </p:nvSpPr>
        <p:spPr>
          <a:xfrm>
            <a:off x="158930" y="4990000"/>
            <a:ext cx="2514600" cy="685800"/>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Verbal &amp; Written Non-Compliance Reports</a:t>
            </a:r>
          </a:p>
        </p:txBody>
      </p:sp>
      <p:sp>
        <p:nvSpPr>
          <p:cNvPr id="61" name="Rectangle: Rounded Corners 60">
            <a:extLst>
              <a:ext uri="{FF2B5EF4-FFF2-40B4-BE49-F238E27FC236}">
                <a16:creationId xmlns:a16="http://schemas.microsoft.com/office/drawing/2014/main" id="{97DD69B4-173B-4DD8-A418-18CA7DEEFD3B}"/>
              </a:ext>
            </a:extLst>
          </p:cNvPr>
          <p:cNvSpPr/>
          <p:nvPr/>
        </p:nvSpPr>
        <p:spPr>
          <a:xfrm>
            <a:off x="3243765" y="4474461"/>
            <a:ext cx="2514600" cy="685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Verbal &amp; Written Non-Compliance Reports</a:t>
            </a:r>
          </a:p>
        </p:txBody>
      </p:sp>
      <p:pic>
        <p:nvPicPr>
          <p:cNvPr id="49" name="Picture 48">
            <a:extLst>
              <a:ext uri="{FF2B5EF4-FFF2-40B4-BE49-F238E27FC236}">
                <a16:creationId xmlns:a16="http://schemas.microsoft.com/office/drawing/2014/main" id="{BDBC9F68-2D21-4E27-93EA-5FD582E3D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9795" y="314233"/>
            <a:ext cx="1153478" cy="1153478"/>
          </a:xfrm>
          <a:prstGeom prst="ellipse">
            <a:avLst/>
          </a:prstGeom>
        </p:spPr>
      </p:pic>
      <p:pic>
        <p:nvPicPr>
          <p:cNvPr id="51" name="Picture 50">
            <a:extLst>
              <a:ext uri="{FF2B5EF4-FFF2-40B4-BE49-F238E27FC236}">
                <a16:creationId xmlns:a16="http://schemas.microsoft.com/office/drawing/2014/main" id="{CCDE9EC3-9065-4922-BD2F-C313E6D6E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1141" y="319165"/>
            <a:ext cx="1153478" cy="1177508"/>
          </a:xfrm>
          <a:prstGeom prst="ellipse">
            <a:avLst/>
          </a:prstGeom>
        </p:spPr>
      </p:pic>
      <p:sp>
        <p:nvSpPr>
          <p:cNvPr id="52" name="Rectangle: Rounded Corners 51">
            <a:extLst>
              <a:ext uri="{FF2B5EF4-FFF2-40B4-BE49-F238E27FC236}">
                <a16:creationId xmlns:a16="http://schemas.microsoft.com/office/drawing/2014/main" id="{F73FF5C9-428E-4FEB-90BB-3DD3049D1005}"/>
              </a:ext>
            </a:extLst>
          </p:cNvPr>
          <p:cNvSpPr/>
          <p:nvPr/>
        </p:nvSpPr>
        <p:spPr>
          <a:xfrm>
            <a:off x="158930" y="5835720"/>
            <a:ext cx="2514600" cy="356616"/>
          </a:xfrm>
          <a:prstGeom prst="roundRect">
            <a:avLst/>
          </a:prstGeom>
          <a:solidFill>
            <a:schemeClr val="accent3"/>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sp>
        <p:nvSpPr>
          <p:cNvPr id="58" name="Rectangle: Rounded Corners 57">
            <a:extLst>
              <a:ext uri="{FF2B5EF4-FFF2-40B4-BE49-F238E27FC236}">
                <a16:creationId xmlns:a16="http://schemas.microsoft.com/office/drawing/2014/main" id="{7E1999BA-6191-4B51-955A-0203EDB004EE}"/>
              </a:ext>
            </a:extLst>
          </p:cNvPr>
          <p:cNvSpPr/>
          <p:nvPr/>
        </p:nvSpPr>
        <p:spPr>
          <a:xfrm>
            <a:off x="3243765" y="5303620"/>
            <a:ext cx="2514600" cy="356616"/>
          </a:xfrm>
          <a:prstGeom prst="roundRect">
            <a:avLst/>
          </a:prstGeom>
          <a:solidFill>
            <a:schemeClr val="bg2">
              <a:lumMod val="50000"/>
            </a:schemeClr>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Notice of Cessation</a:t>
            </a:r>
          </a:p>
        </p:txBody>
      </p:sp>
      <p:sp>
        <p:nvSpPr>
          <p:cNvPr id="59" name="Rectangle: Rounded Corners 58">
            <a:extLst>
              <a:ext uri="{FF2B5EF4-FFF2-40B4-BE49-F238E27FC236}">
                <a16:creationId xmlns:a16="http://schemas.microsoft.com/office/drawing/2014/main" id="{203DD1BC-8DD6-40B4-9722-9ACE2F15E97A}"/>
              </a:ext>
            </a:extLst>
          </p:cNvPr>
          <p:cNvSpPr/>
          <p:nvPr/>
        </p:nvSpPr>
        <p:spPr>
          <a:xfrm>
            <a:off x="6433636" y="4486137"/>
            <a:ext cx="2514600" cy="358353"/>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ESCP Coordinator</a:t>
            </a:r>
          </a:p>
        </p:txBody>
      </p:sp>
      <p:sp>
        <p:nvSpPr>
          <p:cNvPr id="62" name="Rectangle: Rounded Corners 61">
            <a:extLst>
              <a:ext uri="{FF2B5EF4-FFF2-40B4-BE49-F238E27FC236}">
                <a16:creationId xmlns:a16="http://schemas.microsoft.com/office/drawing/2014/main" id="{2969AA0A-EC51-44B5-9724-1189564F0905}"/>
              </a:ext>
            </a:extLst>
          </p:cNvPr>
          <p:cNvSpPr/>
          <p:nvPr/>
        </p:nvSpPr>
        <p:spPr>
          <a:xfrm>
            <a:off x="164334" y="3645108"/>
            <a:ext cx="2514600" cy="356616"/>
          </a:xfrm>
          <a:prstGeom prst="roundRect">
            <a:avLst/>
          </a:prstGeom>
          <a:solidFill>
            <a:schemeClr val="accent6"/>
          </a:solidFill>
          <a:ln>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SWPPPs</a:t>
            </a:r>
          </a:p>
        </p:txBody>
      </p:sp>
      <p:sp>
        <p:nvSpPr>
          <p:cNvPr id="63" name="Rectangle: Rounded Corners 62">
            <a:extLst>
              <a:ext uri="{FF2B5EF4-FFF2-40B4-BE49-F238E27FC236}">
                <a16:creationId xmlns:a16="http://schemas.microsoft.com/office/drawing/2014/main" id="{07EEEE78-F28D-46EC-9DF1-7786D241E597}"/>
              </a:ext>
            </a:extLst>
          </p:cNvPr>
          <p:cNvSpPr/>
          <p:nvPr/>
        </p:nvSpPr>
        <p:spPr>
          <a:xfrm>
            <a:off x="9521745" y="4547840"/>
            <a:ext cx="2514600" cy="685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Training: Inquisiq/</a:t>
            </a:r>
            <a:r>
              <a:rPr lang="en-US" dirty="0" err="1"/>
              <a:t>Ecatts</a:t>
            </a:r>
            <a:r>
              <a:rPr lang="en-US" dirty="0"/>
              <a:t> &amp; Annual Blaisdell </a:t>
            </a:r>
          </a:p>
        </p:txBody>
      </p:sp>
      <p:sp>
        <p:nvSpPr>
          <p:cNvPr id="42" name="Date Placeholder 4">
            <a:extLst>
              <a:ext uri="{FF2B5EF4-FFF2-40B4-BE49-F238E27FC236}">
                <a16:creationId xmlns:a16="http://schemas.microsoft.com/office/drawing/2014/main" id="{F57303C6-6E56-495E-A542-1C2845FA2D1C}"/>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12/5/2018</a:t>
            </a:fld>
            <a:endParaRPr lang="en-US" dirty="0"/>
          </a:p>
        </p:txBody>
      </p:sp>
    </p:spTree>
    <p:extLst>
      <p:ext uri="{BB962C8B-B14F-4D97-AF65-F5344CB8AC3E}">
        <p14:creationId xmlns:p14="http://schemas.microsoft.com/office/powerpoint/2010/main" val="91334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2A74-AA41-4C6F-8BA6-94BE46B4C67F}"/>
              </a:ext>
            </a:extLst>
          </p:cNvPr>
          <p:cNvSpPr>
            <a:spLocks noGrp="1"/>
          </p:cNvSpPr>
          <p:nvPr>
            <p:ph type="title"/>
          </p:nvPr>
        </p:nvSpPr>
        <p:spPr/>
        <p:txBody>
          <a:bodyPr/>
          <a:lstStyle/>
          <a:p>
            <a:r>
              <a:rPr lang="en-US" dirty="0"/>
              <a:t>Activity!</a:t>
            </a:r>
          </a:p>
        </p:txBody>
      </p:sp>
      <p:pic>
        <p:nvPicPr>
          <p:cNvPr id="8" name="Content Placeholder 7">
            <a:extLst>
              <a:ext uri="{FF2B5EF4-FFF2-40B4-BE49-F238E27FC236}">
                <a16:creationId xmlns:a16="http://schemas.microsoft.com/office/drawing/2014/main" id="{3B709D9F-C676-47A4-B8A4-420942B3E645}"/>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42331" y="2173204"/>
            <a:ext cx="5967663" cy="3368842"/>
          </a:xfrm>
        </p:spPr>
      </p:pic>
      <p:sp>
        <p:nvSpPr>
          <p:cNvPr id="4" name="Date Placeholder 3">
            <a:extLst>
              <a:ext uri="{FF2B5EF4-FFF2-40B4-BE49-F238E27FC236}">
                <a16:creationId xmlns:a16="http://schemas.microsoft.com/office/drawing/2014/main" id="{36902919-6708-4165-B063-1496D29CD241}"/>
              </a:ext>
            </a:extLst>
          </p:cNvPr>
          <p:cNvSpPr>
            <a:spLocks noGrp="1"/>
          </p:cNvSpPr>
          <p:nvPr>
            <p:ph type="dt" sz="half" idx="10"/>
          </p:nvPr>
        </p:nvSpPr>
        <p:spPr/>
        <p:txBody>
          <a:bodyPr/>
          <a:lstStyle/>
          <a:p>
            <a:fld id="{6DD1B487-36FD-4CED-B07A-1A81FC6540B1}" type="datetime1">
              <a:rPr lang="en-US" smtClean="0"/>
              <a:pPr/>
              <a:t>12/5/2018</a:t>
            </a:fld>
            <a:endParaRPr lang="en-US" dirty="0"/>
          </a:p>
        </p:txBody>
      </p:sp>
      <p:sp>
        <p:nvSpPr>
          <p:cNvPr id="5" name="Footer Placeholder 4">
            <a:extLst>
              <a:ext uri="{FF2B5EF4-FFF2-40B4-BE49-F238E27FC236}">
                <a16:creationId xmlns:a16="http://schemas.microsoft.com/office/drawing/2014/main" id="{A82804B4-5DF8-457B-BF51-4F99EB2F6AA7}"/>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E233582B-43FA-41BA-BFED-F210002F0E78}"/>
              </a:ext>
            </a:extLst>
          </p:cNvPr>
          <p:cNvSpPr>
            <a:spLocks noGrp="1"/>
          </p:cNvSpPr>
          <p:nvPr>
            <p:ph type="sldNum" sz="quarter" idx="12"/>
          </p:nvPr>
        </p:nvSpPr>
        <p:spPr/>
        <p:txBody>
          <a:bodyPr/>
          <a:lstStyle/>
          <a:p>
            <a:fld id="{9CD8D479-8942-46E8-A226-A4E01F7A105C}" type="slidenum">
              <a:rPr lang="en-US" smtClean="0"/>
              <a:t>29</a:t>
            </a:fld>
            <a:endParaRPr lang="en-US"/>
          </a:p>
        </p:txBody>
      </p:sp>
      <p:sp>
        <p:nvSpPr>
          <p:cNvPr id="9" name="TextBox 8">
            <a:extLst>
              <a:ext uri="{FF2B5EF4-FFF2-40B4-BE49-F238E27FC236}">
                <a16:creationId xmlns:a16="http://schemas.microsoft.com/office/drawing/2014/main" id="{815D447B-00F7-4D24-9A97-6B58FABB2A7D}"/>
              </a:ext>
            </a:extLst>
          </p:cNvPr>
          <p:cNvSpPr txBox="1"/>
          <p:nvPr/>
        </p:nvSpPr>
        <p:spPr>
          <a:xfrm>
            <a:off x="3142331" y="5542046"/>
            <a:ext cx="5967663" cy="230832"/>
          </a:xfrm>
          <a:prstGeom prst="rect">
            <a:avLst/>
          </a:prstGeom>
          <a:noFill/>
        </p:spPr>
        <p:txBody>
          <a:bodyPr wrap="square" rtlCol="0">
            <a:spAutoFit/>
          </a:bodyPr>
          <a:lstStyle/>
          <a:p>
            <a:r>
              <a:rPr lang="en-US" sz="900">
                <a:hlinkClick r:id="rId3" tooltip="http://learning-otb.com/index.php/tools-concept1/743-e-games"/>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138312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12/5/2018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3</a:t>
            </a:fld>
            <a:endParaRPr lang="en-US"/>
          </a:p>
        </p:txBody>
      </p:sp>
      <p:pic>
        <p:nvPicPr>
          <p:cNvPr id="5" name="Picture 4">
            <a:extLst>
              <a:ext uri="{FF2B5EF4-FFF2-40B4-BE49-F238E27FC236}">
                <a16:creationId xmlns:a16="http://schemas.microsoft.com/office/drawing/2014/main" id="{6F435306-ABCF-4543-A727-CAE82CFF17E9}"/>
              </a:ext>
            </a:extLst>
          </p:cNvPr>
          <p:cNvPicPr>
            <a:picLocks noChangeAspect="1"/>
          </p:cNvPicPr>
          <p:nvPr/>
        </p:nvPicPr>
        <p:blipFill>
          <a:blip r:embed="rId2"/>
          <a:stretch>
            <a:fillRect/>
          </a:stretch>
        </p:blipFill>
        <p:spPr>
          <a:xfrm>
            <a:off x="1755157" y="185881"/>
            <a:ext cx="9133768" cy="5997058"/>
          </a:xfrm>
          <a:prstGeom prst="rect">
            <a:avLst/>
          </a:prstGeom>
        </p:spPr>
      </p:pic>
      <p:sp>
        <p:nvSpPr>
          <p:cNvPr id="6" name="TextBox 5">
            <a:extLst>
              <a:ext uri="{FF2B5EF4-FFF2-40B4-BE49-F238E27FC236}">
                <a16:creationId xmlns:a16="http://schemas.microsoft.com/office/drawing/2014/main" id="{984D08AE-8166-4534-BFFB-5A1B8AC3A859}"/>
              </a:ext>
            </a:extLst>
          </p:cNvPr>
          <p:cNvSpPr txBox="1"/>
          <p:nvPr/>
        </p:nvSpPr>
        <p:spPr>
          <a:xfrm>
            <a:off x="147286" y="5874977"/>
            <a:ext cx="9757992" cy="400110"/>
          </a:xfrm>
          <a:prstGeom prst="rect">
            <a:avLst/>
          </a:prstGeom>
          <a:solidFill>
            <a:schemeClr val="accent2"/>
          </a:solidFill>
        </p:spPr>
        <p:txBody>
          <a:bodyPr wrap="none" rtlCol="0">
            <a:spAutoFit/>
          </a:bodyPr>
          <a:lstStyle/>
          <a:p>
            <a:r>
              <a:rPr lang="en-US" sz="2000" dirty="0"/>
              <a:t>Rooftop work on Dave &amp; Buster’s discharged concrete fines to storm drain and Kewalo Basin</a:t>
            </a:r>
          </a:p>
        </p:txBody>
      </p:sp>
    </p:spTree>
    <p:extLst>
      <p:ext uri="{BB962C8B-B14F-4D97-AF65-F5344CB8AC3E}">
        <p14:creationId xmlns:p14="http://schemas.microsoft.com/office/powerpoint/2010/main" val="116960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E87F-5250-4F3A-81A2-8999229A868E}"/>
              </a:ext>
            </a:extLst>
          </p:cNvPr>
          <p:cNvSpPr>
            <a:spLocks noGrp="1"/>
          </p:cNvSpPr>
          <p:nvPr>
            <p:ph type="title"/>
          </p:nvPr>
        </p:nvSpPr>
        <p:spPr/>
        <p:txBody>
          <a:bodyPr/>
          <a:lstStyle/>
          <a:p>
            <a:r>
              <a:rPr lang="en-US" dirty="0"/>
              <a:t>Reporting Polluted</a:t>
            </a:r>
            <a:br>
              <a:rPr lang="en-US" dirty="0"/>
            </a:br>
            <a:r>
              <a:rPr lang="en-US" dirty="0"/>
              <a:t>Discharges	</a:t>
            </a:r>
          </a:p>
        </p:txBody>
      </p:sp>
      <p:sp>
        <p:nvSpPr>
          <p:cNvPr id="3" name="Text Placeholder 2">
            <a:extLst>
              <a:ext uri="{FF2B5EF4-FFF2-40B4-BE49-F238E27FC236}">
                <a16:creationId xmlns:a16="http://schemas.microsoft.com/office/drawing/2014/main" id="{7EECA84C-3AE6-4024-AE20-A62AF10A69FD}"/>
              </a:ext>
            </a:extLst>
          </p:cNvPr>
          <p:cNvSpPr>
            <a:spLocks noGrp="1"/>
          </p:cNvSpPr>
          <p:nvPr>
            <p:ph type="body" idx="1"/>
          </p:nvPr>
        </p:nvSpPr>
        <p:spPr/>
        <p:txBody>
          <a:bodyPr/>
          <a:lstStyle/>
          <a:p>
            <a:r>
              <a:rPr lang="en-US" dirty="0"/>
              <a:t>When to report, what to report</a:t>
            </a:r>
          </a:p>
        </p:txBody>
      </p:sp>
    </p:spTree>
    <p:extLst>
      <p:ext uri="{BB962C8B-B14F-4D97-AF65-F5344CB8AC3E}">
        <p14:creationId xmlns:p14="http://schemas.microsoft.com/office/powerpoint/2010/main" val="153087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96D1-BC46-43CD-94F4-CE15794E3622}"/>
              </a:ext>
            </a:extLst>
          </p:cNvPr>
          <p:cNvSpPr>
            <a:spLocks noGrp="1"/>
          </p:cNvSpPr>
          <p:nvPr>
            <p:ph type="title"/>
          </p:nvPr>
        </p:nvSpPr>
        <p:spPr/>
        <p:txBody>
          <a:bodyPr/>
          <a:lstStyle/>
          <a:p>
            <a:r>
              <a:rPr lang="en-US" dirty="0"/>
              <a:t>Why should we report?</a:t>
            </a:r>
          </a:p>
        </p:txBody>
      </p:sp>
      <p:sp>
        <p:nvSpPr>
          <p:cNvPr id="4" name="Content Placeholder 3">
            <a:extLst>
              <a:ext uri="{FF2B5EF4-FFF2-40B4-BE49-F238E27FC236}">
                <a16:creationId xmlns:a16="http://schemas.microsoft.com/office/drawing/2014/main" id="{29E729BF-EAA1-41F7-8A41-27A64441FDE2}"/>
              </a:ext>
            </a:extLst>
          </p:cNvPr>
          <p:cNvSpPr>
            <a:spLocks noGrp="1"/>
          </p:cNvSpPr>
          <p:nvPr>
            <p:ph sz="half" idx="2"/>
          </p:nvPr>
        </p:nvSpPr>
        <p:spPr>
          <a:xfrm>
            <a:off x="6676961" y="1966451"/>
            <a:ext cx="5310011" cy="4326193"/>
          </a:xfrm>
        </p:spPr>
        <p:txBody>
          <a:bodyPr>
            <a:normAutofit/>
          </a:bodyPr>
          <a:lstStyle/>
          <a:p>
            <a:pPr marL="182880" indent="-182880">
              <a:buFont typeface="Arial" panose="020B0604020202020204" pitchFamily="34" charset="0"/>
              <a:buChar char="•"/>
            </a:pPr>
            <a:r>
              <a:rPr lang="en-US" sz="2400" dirty="0"/>
              <a:t>Being up-front builds trust with regulators</a:t>
            </a:r>
          </a:p>
          <a:p>
            <a:pPr marL="182880" indent="-182880">
              <a:buFont typeface="Arial" panose="020B0604020202020204" pitchFamily="34" charset="0"/>
              <a:buChar char="•"/>
            </a:pPr>
            <a:r>
              <a:rPr lang="en-US" sz="2400" dirty="0"/>
              <a:t>Minimize the enforcement associated with polluted discharges</a:t>
            </a:r>
          </a:p>
          <a:p>
            <a:pPr marL="475488" lvl="1">
              <a:buFont typeface="Arial" panose="020B0604020202020204" pitchFamily="34" charset="0"/>
              <a:buChar char="•"/>
            </a:pPr>
            <a:r>
              <a:rPr lang="en-US" sz="2000" dirty="0"/>
              <a:t>There is a penalty for not reporting!</a:t>
            </a:r>
          </a:p>
          <a:p>
            <a:pPr marL="475488" lvl="1">
              <a:buFont typeface="Arial" panose="020B0604020202020204" pitchFamily="34" charset="0"/>
              <a:buChar char="•"/>
            </a:pPr>
            <a:r>
              <a:rPr lang="en-US" sz="2000" dirty="0"/>
              <a:t>There are “discounts” for being cooperative!</a:t>
            </a:r>
          </a:p>
          <a:p>
            <a:pPr marL="182880" indent="-182880">
              <a:buFont typeface="Arial" panose="020B0604020202020204" pitchFamily="34" charset="0"/>
              <a:buChar char="•"/>
            </a:pPr>
            <a:r>
              <a:rPr lang="en-US" sz="2400" dirty="0"/>
              <a:t>Protect the community</a:t>
            </a:r>
          </a:p>
          <a:p>
            <a:pPr marL="182880" indent="-182880">
              <a:buFont typeface="Arial" panose="020B0604020202020204" pitchFamily="34" charset="0"/>
              <a:buChar char="•"/>
            </a:pPr>
            <a:r>
              <a:rPr lang="en-US" sz="2400" dirty="0"/>
              <a:t>The only time you become personally liable is when you lie </a:t>
            </a:r>
          </a:p>
        </p:txBody>
      </p:sp>
      <p:sp>
        <p:nvSpPr>
          <p:cNvPr id="5" name="Date Placeholder 4">
            <a:extLst>
              <a:ext uri="{FF2B5EF4-FFF2-40B4-BE49-F238E27FC236}">
                <a16:creationId xmlns:a16="http://schemas.microsoft.com/office/drawing/2014/main" id="{C0E1644F-8EEF-40AF-A5AE-6CE0772D20F3}"/>
              </a:ext>
            </a:extLst>
          </p:cNvPr>
          <p:cNvSpPr>
            <a:spLocks noGrp="1"/>
          </p:cNvSpPr>
          <p:nvPr>
            <p:ph type="dt" sz="half" idx="10"/>
          </p:nvPr>
        </p:nvSpPr>
        <p:spPr/>
        <p:txBody>
          <a:bodyPr/>
          <a:lstStyle/>
          <a:p>
            <a:fld id="{93A66BA0-BF77-43AC-894A-20AD8220B887}" type="datetime1">
              <a:rPr lang="en-US" smtClean="0"/>
              <a:pPr/>
              <a:t>12/5/2018</a:t>
            </a:fld>
            <a:endParaRPr lang="en-US" dirty="0"/>
          </a:p>
        </p:txBody>
      </p:sp>
      <p:sp>
        <p:nvSpPr>
          <p:cNvPr id="6" name="Footer Placeholder 5">
            <a:extLst>
              <a:ext uri="{FF2B5EF4-FFF2-40B4-BE49-F238E27FC236}">
                <a16:creationId xmlns:a16="http://schemas.microsoft.com/office/drawing/2014/main" id="{E557B97D-B70C-42A7-8B95-85A65BC3CB13}"/>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EDB4D725-65D6-4354-862D-D176F006DEB4}"/>
              </a:ext>
            </a:extLst>
          </p:cNvPr>
          <p:cNvSpPr>
            <a:spLocks noGrp="1"/>
          </p:cNvSpPr>
          <p:nvPr>
            <p:ph type="sldNum" sz="quarter" idx="12"/>
          </p:nvPr>
        </p:nvSpPr>
        <p:spPr/>
        <p:txBody>
          <a:bodyPr/>
          <a:lstStyle/>
          <a:p>
            <a:fld id="{9CD8D479-8942-46E8-A226-A4E01F7A105C}" type="slidenum">
              <a:rPr lang="en-US" smtClean="0"/>
              <a:t>31</a:t>
            </a:fld>
            <a:endParaRPr lang="en-US"/>
          </a:p>
        </p:txBody>
      </p:sp>
      <p:pic>
        <p:nvPicPr>
          <p:cNvPr id="12" name="Online Media 11" title="Kaopa Development Storm Runoff - 2-11-2011 - View from Akiahala Street">
            <a:hlinkClick r:id="" action="ppaction://media"/>
            <a:extLst>
              <a:ext uri="{FF2B5EF4-FFF2-40B4-BE49-F238E27FC236}">
                <a16:creationId xmlns:a16="http://schemas.microsoft.com/office/drawing/2014/main" id="{29A5DF7F-EFDF-45AB-9915-E262742BFD89}"/>
              </a:ext>
            </a:extLst>
          </p:cNvPr>
          <p:cNvPicPr>
            <a:picLocks noGrp="1" noRot="1" noChangeAspect="1"/>
          </p:cNvPicPr>
          <p:nvPr>
            <p:ph sz="half" idx="1"/>
            <a:videoFile r:link="rId1"/>
          </p:nvPr>
        </p:nvPicPr>
        <p:blipFill>
          <a:blip r:embed="rId4"/>
          <a:stretch>
            <a:fillRect/>
          </a:stretch>
        </p:blipFill>
        <p:spPr>
          <a:xfrm>
            <a:off x="205028" y="1966451"/>
            <a:ext cx="6323147" cy="3556770"/>
          </a:xfrm>
          <a:prstGeom prst="rect">
            <a:avLst/>
          </a:prstGeom>
        </p:spPr>
      </p:pic>
    </p:spTree>
    <p:extLst>
      <p:ext uri="{BB962C8B-B14F-4D97-AF65-F5344CB8AC3E}">
        <p14:creationId xmlns:p14="http://schemas.microsoft.com/office/powerpoint/2010/main" val="250818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76777-2F71-480C-83D1-27B529ED0973}"/>
              </a:ext>
            </a:extLst>
          </p:cNvPr>
          <p:cNvSpPr>
            <a:spLocks noGrp="1"/>
          </p:cNvSpPr>
          <p:nvPr>
            <p:ph type="title"/>
          </p:nvPr>
        </p:nvSpPr>
        <p:spPr>
          <a:xfrm>
            <a:off x="174567" y="207734"/>
            <a:ext cx="3200400" cy="1240578"/>
          </a:xfrm>
        </p:spPr>
        <p:txBody>
          <a:bodyPr/>
          <a:lstStyle/>
          <a:p>
            <a:r>
              <a:rPr lang="en-US" dirty="0"/>
              <a:t>Why should we report?</a:t>
            </a:r>
          </a:p>
        </p:txBody>
      </p:sp>
      <p:pic>
        <p:nvPicPr>
          <p:cNvPr id="8" name="Online Media 7" title="Kaopa Development Storm Runoff - 2-11-2011 - View from Akiahala Street">
            <a:hlinkClick r:id="" action="ppaction://media"/>
            <a:extLst>
              <a:ext uri="{FF2B5EF4-FFF2-40B4-BE49-F238E27FC236}">
                <a16:creationId xmlns:a16="http://schemas.microsoft.com/office/drawing/2014/main" id="{769B4A46-3032-4FAB-BC37-DD28BC01AED3}"/>
              </a:ext>
            </a:extLst>
          </p:cNvPr>
          <p:cNvPicPr>
            <a:picLocks noGrp="1" noRot="1" noChangeAspect="1"/>
          </p:cNvPicPr>
          <p:nvPr>
            <p:ph idx="1"/>
            <a:videoFile r:link="rId1"/>
          </p:nvPr>
        </p:nvPicPr>
        <p:blipFill>
          <a:blip r:embed="rId3"/>
          <a:stretch>
            <a:fillRect/>
          </a:stretch>
        </p:blipFill>
        <p:spPr>
          <a:xfrm>
            <a:off x="4422095" y="791661"/>
            <a:ext cx="7477760" cy="4206240"/>
          </a:xfrm>
          <a:prstGeom prst="rect">
            <a:avLst/>
          </a:prstGeom>
        </p:spPr>
      </p:pic>
      <p:sp>
        <p:nvSpPr>
          <p:cNvPr id="4" name="Text Placeholder 3">
            <a:extLst>
              <a:ext uri="{FF2B5EF4-FFF2-40B4-BE49-F238E27FC236}">
                <a16:creationId xmlns:a16="http://schemas.microsoft.com/office/drawing/2014/main" id="{6E1BD322-B39A-4BF2-A20D-C42B78EE9085}"/>
              </a:ext>
            </a:extLst>
          </p:cNvPr>
          <p:cNvSpPr>
            <a:spLocks noGrp="1"/>
          </p:cNvSpPr>
          <p:nvPr>
            <p:ph type="body" sz="half" idx="2"/>
          </p:nvPr>
        </p:nvSpPr>
        <p:spPr>
          <a:xfrm>
            <a:off x="171833" y="1601735"/>
            <a:ext cx="3774201" cy="4703470"/>
          </a:xfrm>
        </p:spPr>
        <p:txBody>
          <a:bodyPr>
            <a:normAutofit lnSpcReduction="10000"/>
          </a:bodyPr>
          <a:lstStyle/>
          <a:p>
            <a:pPr marL="182880" indent="-182880">
              <a:buClr>
                <a:schemeClr val="bg1">
                  <a:lumMod val="85000"/>
                </a:schemeClr>
              </a:buClr>
              <a:buFont typeface="Arial" panose="020B0604020202020204" pitchFamily="34" charset="0"/>
              <a:buChar char="•"/>
            </a:pPr>
            <a:r>
              <a:rPr lang="en-US" sz="2400" dirty="0"/>
              <a:t>Being up-front builds trust with regulators</a:t>
            </a:r>
          </a:p>
          <a:p>
            <a:pPr marL="182880" indent="-182880">
              <a:buClr>
                <a:schemeClr val="bg1">
                  <a:lumMod val="85000"/>
                </a:schemeClr>
              </a:buClr>
              <a:buFont typeface="Arial" panose="020B0604020202020204" pitchFamily="34" charset="0"/>
              <a:buChar char="•"/>
            </a:pPr>
            <a:r>
              <a:rPr lang="en-US" sz="2400" dirty="0"/>
              <a:t>Minimize the enforcement associated with polluted discharges</a:t>
            </a:r>
          </a:p>
          <a:p>
            <a:pPr marL="475488" lvl="1">
              <a:buClr>
                <a:schemeClr val="bg1">
                  <a:lumMod val="85000"/>
                </a:schemeClr>
              </a:buClr>
              <a:buFont typeface="Arial" panose="020B0604020202020204" pitchFamily="34" charset="0"/>
              <a:buChar char="•"/>
            </a:pPr>
            <a:r>
              <a:rPr lang="en-US" sz="2000" dirty="0"/>
              <a:t>There is a penalty for not reporting!</a:t>
            </a:r>
          </a:p>
          <a:p>
            <a:pPr marL="475488" lvl="1">
              <a:buClr>
                <a:schemeClr val="bg1">
                  <a:lumMod val="85000"/>
                </a:schemeClr>
              </a:buClr>
              <a:buFont typeface="Arial" panose="020B0604020202020204" pitchFamily="34" charset="0"/>
              <a:buChar char="•"/>
            </a:pPr>
            <a:r>
              <a:rPr lang="en-US" sz="2000" dirty="0"/>
              <a:t>There are “discounts” for being cooperative!</a:t>
            </a:r>
          </a:p>
          <a:p>
            <a:pPr marL="182880" indent="-182880">
              <a:buClr>
                <a:schemeClr val="bg1">
                  <a:lumMod val="85000"/>
                </a:schemeClr>
              </a:buClr>
              <a:buFont typeface="Arial" panose="020B0604020202020204" pitchFamily="34" charset="0"/>
              <a:buChar char="•"/>
            </a:pPr>
            <a:r>
              <a:rPr lang="en-US" sz="2400" dirty="0"/>
              <a:t>Protect the community</a:t>
            </a:r>
          </a:p>
          <a:p>
            <a:pPr marL="182880" indent="-182880">
              <a:buClr>
                <a:schemeClr val="bg1">
                  <a:lumMod val="85000"/>
                </a:schemeClr>
              </a:buClr>
              <a:buFont typeface="Arial" panose="020B0604020202020204" pitchFamily="34" charset="0"/>
              <a:buChar char="•"/>
            </a:pPr>
            <a:r>
              <a:rPr lang="en-US" sz="2400" dirty="0"/>
              <a:t>The only time you become personally liable is when you lie </a:t>
            </a:r>
          </a:p>
        </p:txBody>
      </p:sp>
      <p:sp>
        <p:nvSpPr>
          <p:cNvPr id="5" name="Date Placeholder 4">
            <a:extLst>
              <a:ext uri="{FF2B5EF4-FFF2-40B4-BE49-F238E27FC236}">
                <a16:creationId xmlns:a16="http://schemas.microsoft.com/office/drawing/2014/main" id="{C73390C3-D482-456C-AA76-E30EF63D8FD9}"/>
              </a:ext>
            </a:extLst>
          </p:cNvPr>
          <p:cNvSpPr>
            <a:spLocks noGrp="1"/>
          </p:cNvSpPr>
          <p:nvPr>
            <p:ph type="dt" sz="half" idx="10"/>
          </p:nvPr>
        </p:nvSpPr>
        <p:spPr/>
        <p:txBody>
          <a:bodyPr/>
          <a:lstStyle/>
          <a:p>
            <a:fld id="{BA2A3310-D664-4933-9402-AB5DB0887727}" type="datetime1">
              <a:rPr lang="en-US" smtClean="0"/>
              <a:pPr/>
              <a:t>12/5/2018</a:t>
            </a:fld>
            <a:endParaRPr lang="en-US" dirty="0"/>
          </a:p>
        </p:txBody>
      </p:sp>
      <p:sp>
        <p:nvSpPr>
          <p:cNvPr id="7" name="Slide Number Placeholder 6">
            <a:extLst>
              <a:ext uri="{FF2B5EF4-FFF2-40B4-BE49-F238E27FC236}">
                <a16:creationId xmlns:a16="http://schemas.microsoft.com/office/drawing/2014/main" id="{39CABD9A-B0E4-4690-8BAC-A82340A54EBC}"/>
              </a:ext>
            </a:extLst>
          </p:cNvPr>
          <p:cNvSpPr>
            <a:spLocks noGrp="1"/>
          </p:cNvSpPr>
          <p:nvPr>
            <p:ph type="sldNum" sz="quarter" idx="12"/>
          </p:nvPr>
        </p:nvSpPr>
        <p:spPr/>
        <p:txBody>
          <a:bodyPr/>
          <a:lstStyle/>
          <a:p>
            <a:fld id="{9CD8D479-8942-46E8-A226-A4E01F7A105C}" type="slidenum">
              <a:rPr lang="en-US" smtClean="0"/>
              <a:t>32</a:t>
            </a:fld>
            <a:endParaRPr lang="en-US"/>
          </a:p>
        </p:txBody>
      </p:sp>
      <p:sp>
        <p:nvSpPr>
          <p:cNvPr id="9" name="Content Placeholder 2">
            <a:extLst>
              <a:ext uri="{FF2B5EF4-FFF2-40B4-BE49-F238E27FC236}">
                <a16:creationId xmlns:a16="http://schemas.microsoft.com/office/drawing/2014/main" id="{E221E0A4-2CE3-4C78-BADB-DE7FE0F45A0E}"/>
              </a:ext>
            </a:extLst>
          </p:cNvPr>
          <p:cNvSpPr txBox="1">
            <a:spLocks/>
          </p:cNvSpPr>
          <p:nvPr/>
        </p:nvSpPr>
        <p:spPr>
          <a:xfrm>
            <a:off x="4344117" y="5409688"/>
            <a:ext cx="7847883" cy="101313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3200" dirty="0">
                <a:solidFill>
                  <a:srgbClr val="C00000"/>
                </a:solidFill>
              </a:rPr>
              <a:t>Notify the regulators so they can decide if actions are needed to protect the public.</a:t>
            </a:r>
          </a:p>
        </p:txBody>
      </p:sp>
    </p:spTree>
    <p:extLst>
      <p:ext uri="{BB962C8B-B14F-4D97-AF65-F5344CB8AC3E}">
        <p14:creationId xmlns:p14="http://schemas.microsoft.com/office/powerpoint/2010/main" val="248211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71306"/>
            <a:ext cx="3376246" cy="888571"/>
          </a:xfrm>
        </p:spPr>
        <p:txBody>
          <a:bodyPr/>
          <a:lstStyle/>
          <a:p>
            <a:r>
              <a:rPr lang="en-US" dirty="0"/>
              <a:t>How to Report</a:t>
            </a:r>
          </a:p>
        </p:txBody>
      </p:sp>
      <p:sp>
        <p:nvSpPr>
          <p:cNvPr id="4" name="Text Placeholder 3"/>
          <p:cNvSpPr>
            <a:spLocks noGrp="1"/>
          </p:cNvSpPr>
          <p:nvPr>
            <p:ph type="body" sz="half" idx="2"/>
          </p:nvPr>
        </p:nvSpPr>
        <p:spPr>
          <a:xfrm>
            <a:off x="281354" y="1688123"/>
            <a:ext cx="3376246" cy="5057380"/>
          </a:xfrm>
        </p:spPr>
        <p:txBody>
          <a:bodyPr>
            <a:normAutofit/>
          </a:bodyPr>
          <a:lstStyle/>
          <a:p>
            <a:r>
              <a:rPr lang="en-US" sz="2000" u="sng" dirty="0"/>
              <a:t>Report to DOH-Clean Water Branch</a:t>
            </a:r>
          </a:p>
          <a:p>
            <a:r>
              <a:rPr lang="en-US" sz="2000" dirty="0"/>
              <a:t>808-586-4309 (business hours)</a:t>
            </a:r>
          </a:p>
          <a:p>
            <a:r>
              <a:rPr lang="en-US" sz="2000" dirty="0"/>
              <a:t>808-247-2191 (after hours)</a:t>
            </a:r>
            <a:endParaRPr lang="en-US" sz="2000" u="sng" dirty="0"/>
          </a:p>
          <a:p>
            <a:endParaRPr lang="en-US" sz="2000" u="sng" dirty="0"/>
          </a:p>
          <a:p>
            <a:r>
              <a:rPr lang="en-US" sz="2000" u="sng" dirty="0"/>
              <a:t>Report to DFM-SWQ</a:t>
            </a:r>
          </a:p>
          <a:p>
            <a:r>
              <a:rPr lang="en-US" sz="2000" dirty="0"/>
              <a:t>808-768-</a:t>
            </a:r>
            <a:r>
              <a:rPr lang="en-US" sz="2000" dirty="0">
                <a:solidFill>
                  <a:schemeClr val="bg1"/>
                </a:solidFill>
              </a:rPr>
              <a:t>3245</a:t>
            </a:r>
          </a:p>
          <a:p>
            <a:endParaRPr lang="en-US" sz="2000" dirty="0"/>
          </a:p>
        </p:txBody>
      </p:sp>
      <p:sp>
        <p:nvSpPr>
          <p:cNvPr id="7" name="Text Placeholder 3">
            <a:extLst>
              <a:ext uri="{FF2B5EF4-FFF2-40B4-BE49-F238E27FC236}">
                <a16:creationId xmlns:a16="http://schemas.microsoft.com/office/drawing/2014/main" id="{94F98120-531B-4166-B603-98D232FFB739}"/>
              </a:ext>
            </a:extLst>
          </p:cNvPr>
          <p:cNvSpPr txBox="1">
            <a:spLocks/>
          </p:cNvSpPr>
          <p:nvPr/>
        </p:nvSpPr>
        <p:spPr>
          <a:xfrm>
            <a:off x="4194456" y="5559007"/>
            <a:ext cx="4654769" cy="132047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spcBef>
                <a:spcPts val="600"/>
              </a:spcBef>
            </a:pPr>
            <a:r>
              <a:rPr lang="en-US" sz="2000" dirty="0">
                <a:solidFill>
                  <a:schemeClr val="tx1"/>
                </a:solidFill>
              </a:rPr>
              <a:t>If your site discharges pollutants…</a:t>
            </a:r>
          </a:p>
          <a:p>
            <a:pPr marL="285750" indent="-285750">
              <a:spcBef>
                <a:spcPts val="600"/>
              </a:spcBef>
              <a:buFont typeface="Arial" panose="020B0604020202020204" pitchFamily="34" charset="0"/>
              <a:buChar char="•"/>
            </a:pPr>
            <a:r>
              <a:rPr lang="en-US" sz="2000" dirty="0">
                <a:solidFill>
                  <a:schemeClr val="tx1"/>
                </a:solidFill>
              </a:rPr>
              <a:t>Determine where it goes</a:t>
            </a:r>
          </a:p>
          <a:p>
            <a:pPr marL="285750" indent="-285750">
              <a:spcBef>
                <a:spcPts val="600"/>
              </a:spcBef>
              <a:buFont typeface="Arial" panose="020B0604020202020204" pitchFamily="34" charset="0"/>
              <a:buChar char="•"/>
            </a:pPr>
            <a:r>
              <a:rPr lang="en-US" sz="2000" dirty="0">
                <a:solidFill>
                  <a:schemeClr val="tx1"/>
                </a:solidFill>
              </a:rPr>
              <a:t>Estimate the rough volume</a:t>
            </a:r>
          </a:p>
        </p:txBody>
      </p:sp>
      <p:sp>
        <p:nvSpPr>
          <p:cNvPr id="9" name="Text Placeholder 3">
            <a:extLst>
              <a:ext uri="{FF2B5EF4-FFF2-40B4-BE49-F238E27FC236}">
                <a16:creationId xmlns:a16="http://schemas.microsoft.com/office/drawing/2014/main" id="{3CA0AAE1-AAE0-4655-ACD0-307EDA6D189E}"/>
              </a:ext>
            </a:extLst>
          </p:cNvPr>
          <p:cNvSpPr txBox="1">
            <a:spLocks/>
          </p:cNvSpPr>
          <p:nvPr/>
        </p:nvSpPr>
        <p:spPr>
          <a:xfrm>
            <a:off x="4326624" y="89652"/>
            <a:ext cx="6497320" cy="13662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spcBef>
                <a:spcPts val="600"/>
              </a:spcBef>
            </a:pPr>
            <a:r>
              <a:rPr lang="en-US" sz="2000" dirty="0">
                <a:solidFill>
                  <a:schemeClr val="tx1"/>
                </a:solidFill>
              </a:rPr>
              <a:t>Report to DOH and SWQ if discharges reach a:</a:t>
            </a:r>
          </a:p>
          <a:p>
            <a:pPr marL="285750" indent="-285750">
              <a:spcBef>
                <a:spcPts val="600"/>
              </a:spcBef>
              <a:buFont typeface="Arial" panose="020B0604020202020204" pitchFamily="34" charset="0"/>
              <a:buChar char="•"/>
            </a:pPr>
            <a:r>
              <a:rPr lang="en-US" sz="2000" dirty="0">
                <a:solidFill>
                  <a:schemeClr val="tx1"/>
                </a:solidFill>
              </a:rPr>
              <a:t>Storm drain </a:t>
            </a:r>
          </a:p>
          <a:p>
            <a:pPr marL="285750" indent="-285750">
              <a:spcBef>
                <a:spcPts val="600"/>
              </a:spcBef>
              <a:buFont typeface="Arial" panose="020B0604020202020204" pitchFamily="34" charset="0"/>
              <a:buChar char="•"/>
            </a:pPr>
            <a:r>
              <a:rPr lang="en-US" sz="2000" dirty="0">
                <a:solidFill>
                  <a:schemeClr val="tx1"/>
                </a:solidFill>
              </a:rPr>
              <a:t>State water (stream, dry gulches, ocean, wetland, etc.) </a:t>
            </a:r>
          </a:p>
          <a:p>
            <a:pPr>
              <a:spcBef>
                <a:spcPts val="600"/>
              </a:spcBef>
            </a:pPr>
            <a:endParaRPr lang="en-US" sz="2000" dirty="0">
              <a:solidFill>
                <a:schemeClr val="tx1"/>
              </a:solidFill>
            </a:endParaRPr>
          </a:p>
        </p:txBody>
      </p:sp>
      <p:sp>
        <p:nvSpPr>
          <p:cNvPr id="11" name="Date Placeholder 5">
            <a:extLst>
              <a:ext uri="{FF2B5EF4-FFF2-40B4-BE49-F238E27FC236}">
                <a16:creationId xmlns:a16="http://schemas.microsoft.com/office/drawing/2014/main" id="{A38A65D9-5EBC-456D-970A-8D91C0CE74B8}"/>
              </a:ext>
            </a:extLst>
          </p:cNvPr>
          <p:cNvSpPr>
            <a:spLocks noGrp="1"/>
          </p:cNvSpPr>
          <p:nvPr>
            <p:ph type="dt" sz="half" idx="10"/>
          </p:nvPr>
        </p:nvSpPr>
        <p:spPr>
          <a:xfrm>
            <a:off x="465512" y="6459785"/>
            <a:ext cx="2618510" cy="365125"/>
          </a:xfrm>
        </p:spPr>
        <p:txBody>
          <a:bodyPr/>
          <a:lstStyle/>
          <a:p>
            <a:fld id="{BA2A3310-D664-4933-9402-AB5DB0887727}" type="datetime1">
              <a:rPr lang="en-US" smtClean="0"/>
              <a:pPr/>
              <a:t>12/5/2018</a:t>
            </a:fld>
            <a:endParaRPr lang="en-US" dirty="0"/>
          </a:p>
        </p:txBody>
      </p:sp>
      <p:sp>
        <p:nvSpPr>
          <p:cNvPr id="10" name="Text Placeholder 3">
            <a:extLst>
              <a:ext uri="{FF2B5EF4-FFF2-40B4-BE49-F238E27FC236}">
                <a16:creationId xmlns:a16="http://schemas.microsoft.com/office/drawing/2014/main" id="{E2EBE0CF-3988-4872-825D-648795DC4FF1}"/>
              </a:ext>
            </a:extLst>
          </p:cNvPr>
          <p:cNvSpPr txBox="1">
            <a:spLocks/>
          </p:cNvSpPr>
          <p:nvPr/>
        </p:nvSpPr>
        <p:spPr>
          <a:xfrm>
            <a:off x="8275647" y="5939360"/>
            <a:ext cx="3839662" cy="8061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285750" indent="-285750">
              <a:spcBef>
                <a:spcPts val="600"/>
              </a:spcBef>
              <a:buFont typeface="Arial" panose="020B0604020202020204" pitchFamily="34" charset="0"/>
              <a:buChar char="•"/>
            </a:pPr>
            <a:r>
              <a:rPr lang="en-US" sz="2000" dirty="0">
                <a:solidFill>
                  <a:schemeClr val="tx1"/>
                </a:solidFill>
              </a:rPr>
              <a:t>Utilize your contingency plan</a:t>
            </a:r>
          </a:p>
          <a:p>
            <a:pPr marL="285750" indent="-285750">
              <a:spcBef>
                <a:spcPts val="600"/>
              </a:spcBef>
              <a:buFont typeface="Arial" panose="020B0604020202020204" pitchFamily="34" charset="0"/>
              <a:buChar char="•"/>
            </a:pPr>
            <a:r>
              <a:rPr lang="en-US" sz="2000" dirty="0">
                <a:solidFill>
                  <a:schemeClr val="tx1"/>
                </a:solidFill>
              </a:rPr>
              <a:t>Notify designated site personnel</a:t>
            </a:r>
          </a:p>
        </p:txBody>
      </p:sp>
      <p:pic>
        <p:nvPicPr>
          <p:cNvPr id="5" name="Picture 4">
            <a:extLst>
              <a:ext uri="{FF2B5EF4-FFF2-40B4-BE49-F238E27FC236}">
                <a16:creationId xmlns:a16="http://schemas.microsoft.com/office/drawing/2014/main" id="{33D03619-EE15-4FFD-A5CA-9DA9C0BCE8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902" y="1393079"/>
            <a:ext cx="5375936" cy="4031952"/>
          </a:xfrm>
          <a:prstGeom prst="rect">
            <a:avLst/>
          </a:prstGeom>
        </p:spPr>
      </p:pic>
    </p:spTree>
    <p:extLst>
      <p:ext uri="{BB962C8B-B14F-4D97-AF65-F5344CB8AC3E}">
        <p14:creationId xmlns:p14="http://schemas.microsoft.com/office/powerpoint/2010/main" val="425839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71306"/>
            <a:ext cx="3376246" cy="1184630"/>
          </a:xfrm>
        </p:spPr>
        <p:txBody>
          <a:bodyPr/>
          <a:lstStyle/>
          <a:p>
            <a:r>
              <a:rPr lang="en-US" dirty="0"/>
              <a:t>Muddy Storm Water</a:t>
            </a:r>
          </a:p>
        </p:txBody>
      </p:sp>
      <p:sp>
        <p:nvSpPr>
          <p:cNvPr id="4" name="Text Placeholder 3"/>
          <p:cNvSpPr>
            <a:spLocks noGrp="1"/>
          </p:cNvSpPr>
          <p:nvPr>
            <p:ph type="body" sz="half" idx="2"/>
          </p:nvPr>
        </p:nvSpPr>
        <p:spPr>
          <a:xfrm>
            <a:off x="281354" y="1688123"/>
            <a:ext cx="3376246" cy="3914878"/>
          </a:xfrm>
        </p:spPr>
        <p:txBody>
          <a:bodyPr>
            <a:normAutofit/>
          </a:bodyPr>
          <a:lstStyle/>
          <a:p>
            <a:r>
              <a:rPr lang="en-US" sz="2000" dirty="0"/>
              <a:t>Applies to all of your City construction projects</a:t>
            </a:r>
          </a:p>
          <a:p>
            <a:r>
              <a:rPr lang="en-US" sz="2000" dirty="0"/>
              <a:t>It doesn’t matter if the site has an NPDES permits</a:t>
            </a:r>
          </a:p>
          <a:p>
            <a:r>
              <a:rPr lang="en-US" sz="2000" dirty="0"/>
              <a:t>Utilize the Non-Compliance Report Form</a:t>
            </a:r>
          </a:p>
        </p:txBody>
      </p:sp>
      <p:sp>
        <p:nvSpPr>
          <p:cNvPr id="11" name="Date Placeholder 5">
            <a:extLst>
              <a:ext uri="{FF2B5EF4-FFF2-40B4-BE49-F238E27FC236}">
                <a16:creationId xmlns:a16="http://schemas.microsoft.com/office/drawing/2014/main" id="{A38A65D9-5EBC-456D-970A-8D91C0CE74B8}"/>
              </a:ext>
            </a:extLst>
          </p:cNvPr>
          <p:cNvSpPr>
            <a:spLocks noGrp="1"/>
          </p:cNvSpPr>
          <p:nvPr>
            <p:ph type="dt" sz="half" idx="10"/>
          </p:nvPr>
        </p:nvSpPr>
        <p:spPr>
          <a:xfrm>
            <a:off x="465512" y="6459785"/>
            <a:ext cx="2618510" cy="365125"/>
          </a:xfrm>
        </p:spPr>
        <p:txBody>
          <a:bodyPr/>
          <a:lstStyle/>
          <a:p>
            <a:fld id="{BA2A3310-D664-4933-9402-AB5DB0887727}" type="datetime1">
              <a:rPr lang="en-US" smtClean="0"/>
              <a:pPr/>
              <a:t>12/5/2018</a:t>
            </a:fld>
            <a:endParaRPr lang="en-US" dirty="0"/>
          </a:p>
        </p:txBody>
      </p:sp>
      <p:pic>
        <p:nvPicPr>
          <p:cNvPr id="8" name="Content Placeholder 9">
            <a:extLst>
              <a:ext uri="{FF2B5EF4-FFF2-40B4-BE49-F238E27FC236}">
                <a16:creationId xmlns:a16="http://schemas.microsoft.com/office/drawing/2014/main" id="{1AA1C63C-7AD8-49E2-8390-B3A9D31C1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344" y="732398"/>
            <a:ext cx="6890577" cy="5116080"/>
          </a:xfrm>
          <a:prstGeom prst="rect">
            <a:avLst/>
          </a:prstGeom>
          <a:ln w="28575">
            <a:solidFill>
              <a:schemeClr val="accent5"/>
            </a:solidFill>
          </a:ln>
        </p:spPr>
      </p:pic>
    </p:spTree>
    <p:extLst>
      <p:ext uri="{BB962C8B-B14F-4D97-AF65-F5344CB8AC3E}">
        <p14:creationId xmlns:p14="http://schemas.microsoft.com/office/powerpoint/2010/main" val="39711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655" y="273092"/>
            <a:ext cx="3315956" cy="720731"/>
          </a:xfrm>
        </p:spPr>
        <p:txBody>
          <a:bodyPr/>
          <a:lstStyle/>
          <a:p>
            <a:r>
              <a:rPr lang="en-US" dirty="0"/>
              <a:t>Illicit Discharges</a:t>
            </a:r>
          </a:p>
        </p:txBody>
      </p:sp>
      <p:sp>
        <p:nvSpPr>
          <p:cNvPr id="6" name="Date Placeholder 5"/>
          <p:cNvSpPr>
            <a:spLocks noGrp="1"/>
          </p:cNvSpPr>
          <p:nvPr>
            <p:ph type="dt" sz="half" idx="10"/>
          </p:nvPr>
        </p:nvSpPr>
        <p:spPr/>
        <p:txBody>
          <a:bodyPr/>
          <a:lstStyle/>
          <a:p>
            <a:fld id="{BA2A3310-D664-4933-9402-AB5DB0887727}" type="datetime1">
              <a:rPr lang="en-US" smtClean="0"/>
              <a:pPr/>
              <a:t>12/5/2018</a:t>
            </a:fld>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35</a:t>
            </a:fld>
            <a:endParaRPr lang="en-US"/>
          </a:p>
        </p:txBody>
      </p:sp>
      <p:pic>
        <p:nvPicPr>
          <p:cNvPr id="11" name="Picture 10">
            <a:extLst>
              <a:ext uri="{FF2B5EF4-FFF2-40B4-BE49-F238E27FC236}">
                <a16:creationId xmlns:a16="http://schemas.microsoft.com/office/drawing/2014/main" id="{7F1A31CA-5C8C-4668-9FEF-C673F4D895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8111" y="3072125"/>
            <a:ext cx="4945865" cy="3709399"/>
          </a:xfrm>
          <a:prstGeom prst="rect">
            <a:avLst/>
          </a:prstGeom>
          <a:ln w="28575">
            <a:solidFill>
              <a:schemeClr val="accent6"/>
            </a:solidFill>
          </a:ln>
        </p:spPr>
      </p:pic>
      <p:pic>
        <p:nvPicPr>
          <p:cNvPr id="9" name="Content Placeholder 8">
            <a:extLst>
              <a:ext uri="{FF2B5EF4-FFF2-40B4-BE49-F238E27FC236}">
                <a16:creationId xmlns:a16="http://schemas.microsoft.com/office/drawing/2014/main" id="{FA1F9B09-66DC-4C9A-990E-C7E8C700B1F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279122" y="86101"/>
            <a:ext cx="5817548" cy="4363161"/>
          </a:xfrm>
          <a:ln w="28575">
            <a:solidFill>
              <a:schemeClr val="accent4"/>
            </a:solidFill>
          </a:ln>
        </p:spPr>
      </p:pic>
      <p:sp>
        <p:nvSpPr>
          <p:cNvPr id="14" name="Text Placeholder 3">
            <a:extLst>
              <a:ext uri="{FF2B5EF4-FFF2-40B4-BE49-F238E27FC236}">
                <a16:creationId xmlns:a16="http://schemas.microsoft.com/office/drawing/2014/main" id="{2BADD091-E77C-432B-81B6-7ABA866F7E4E}"/>
              </a:ext>
            </a:extLst>
          </p:cNvPr>
          <p:cNvSpPr>
            <a:spLocks noGrp="1"/>
          </p:cNvSpPr>
          <p:nvPr>
            <p:ph type="body" sz="half" idx="2"/>
          </p:nvPr>
        </p:nvSpPr>
        <p:spPr>
          <a:xfrm>
            <a:off x="208656" y="1178288"/>
            <a:ext cx="3645326" cy="2429676"/>
          </a:xfrm>
        </p:spPr>
        <p:txBody>
          <a:bodyPr>
            <a:normAutofit/>
          </a:bodyPr>
          <a:lstStyle/>
          <a:p>
            <a:r>
              <a:rPr lang="en-US" sz="2000" dirty="0"/>
              <a:t>Applies to all of your City construction projects</a:t>
            </a:r>
          </a:p>
          <a:p>
            <a:r>
              <a:rPr lang="en-US" sz="2000" dirty="0"/>
              <a:t>It doesn’t matter if the site has an NPDES permits</a:t>
            </a:r>
          </a:p>
          <a:p>
            <a:r>
              <a:rPr lang="en-US" sz="2000" dirty="0"/>
              <a:t>Utilize the Non-Compliance Report Form</a:t>
            </a:r>
          </a:p>
        </p:txBody>
      </p:sp>
      <p:sp>
        <p:nvSpPr>
          <p:cNvPr id="12" name="Text Placeholder 3">
            <a:extLst>
              <a:ext uri="{FF2B5EF4-FFF2-40B4-BE49-F238E27FC236}">
                <a16:creationId xmlns:a16="http://schemas.microsoft.com/office/drawing/2014/main" id="{4B16A0E0-78F7-425B-90CE-A7BFE6F3B282}"/>
              </a:ext>
            </a:extLst>
          </p:cNvPr>
          <p:cNvSpPr txBox="1">
            <a:spLocks/>
          </p:cNvSpPr>
          <p:nvPr/>
        </p:nvSpPr>
        <p:spPr>
          <a:xfrm>
            <a:off x="208655" y="3593146"/>
            <a:ext cx="3786475" cy="26673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spcBef>
                <a:spcPts val="0"/>
              </a:spcBef>
              <a:spcAft>
                <a:spcPts val="0"/>
              </a:spcAft>
            </a:pPr>
            <a:r>
              <a:rPr lang="en-US" sz="2000" dirty="0"/>
              <a:t>Examples:</a:t>
            </a:r>
          </a:p>
          <a:p>
            <a:pPr>
              <a:spcBef>
                <a:spcPts val="0"/>
              </a:spcBef>
              <a:spcAft>
                <a:spcPts val="0"/>
              </a:spcAft>
            </a:pPr>
            <a:r>
              <a:rPr lang="en-US" sz="2000" dirty="0"/>
              <a:t>Washout (Concrete, Plaster, Paint)</a:t>
            </a:r>
          </a:p>
          <a:p>
            <a:pPr>
              <a:spcBef>
                <a:spcPts val="0"/>
              </a:spcBef>
              <a:spcAft>
                <a:spcPts val="0"/>
              </a:spcAft>
            </a:pPr>
            <a:r>
              <a:rPr lang="en-US" sz="2000" dirty="0"/>
              <a:t>Solvents</a:t>
            </a:r>
          </a:p>
          <a:p>
            <a:pPr>
              <a:spcBef>
                <a:spcPts val="0"/>
              </a:spcBef>
              <a:spcAft>
                <a:spcPts val="0"/>
              </a:spcAft>
            </a:pPr>
            <a:r>
              <a:rPr lang="en-US" sz="2000" dirty="0"/>
              <a:t>Fertilizer</a:t>
            </a:r>
          </a:p>
          <a:p>
            <a:pPr>
              <a:spcBef>
                <a:spcPts val="0"/>
              </a:spcBef>
              <a:spcAft>
                <a:spcPts val="0"/>
              </a:spcAft>
            </a:pPr>
            <a:r>
              <a:rPr lang="en-US" sz="2000" dirty="0"/>
              <a:t>Curing Compound</a:t>
            </a:r>
          </a:p>
          <a:p>
            <a:pPr>
              <a:spcBef>
                <a:spcPts val="0"/>
              </a:spcBef>
              <a:spcAft>
                <a:spcPts val="0"/>
              </a:spcAft>
            </a:pPr>
            <a:r>
              <a:rPr lang="en-US" sz="2000" dirty="0"/>
              <a:t>Fuel</a:t>
            </a:r>
          </a:p>
          <a:p>
            <a:pPr>
              <a:spcBef>
                <a:spcPts val="0"/>
              </a:spcBef>
              <a:spcAft>
                <a:spcPts val="0"/>
              </a:spcAft>
            </a:pPr>
            <a:r>
              <a:rPr lang="en-US" sz="2000" dirty="0"/>
              <a:t>Porta Potties</a:t>
            </a:r>
          </a:p>
          <a:p>
            <a:pPr>
              <a:spcBef>
                <a:spcPts val="0"/>
              </a:spcBef>
              <a:spcAft>
                <a:spcPts val="0"/>
              </a:spcAft>
            </a:pPr>
            <a:r>
              <a:rPr lang="en-US" sz="2000" dirty="0"/>
              <a:t>Powdered Material (grout)</a:t>
            </a:r>
          </a:p>
        </p:txBody>
      </p:sp>
    </p:spTree>
    <p:extLst>
      <p:ext uri="{BB962C8B-B14F-4D97-AF65-F5344CB8AC3E}">
        <p14:creationId xmlns:p14="http://schemas.microsoft.com/office/powerpoint/2010/main" val="29810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07" y="280344"/>
            <a:ext cx="3366199" cy="1115367"/>
          </a:xfrm>
        </p:spPr>
        <p:txBody>
          <a:bodyPr/>
          <a:lstStyle/>
          <a:p>
            <a:r>
              <a:rPr lang="en-US" dirty="0"/>
              <a:t>Dewatering Discharges</a:t>
            </a:r>
          </a:p>
        </p:txBody>
      </p:sp>
      <p:pic>
        <p:nvPicPr>
          <p:cNvPr id="9" name="Content Placeholder 8">
            <a:extLst>
              <a:ext uri="{FF2B5EF4-FFF2-40B4-BE49-F238E27FC236}">
                <a16:creationId xmlns:a16="http://schemas.microsoft.com/office/drawing/2014/main" id="{291674C3-013C-4884-A625-48AFC15DDE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86084" y="1529840"/>
            <a:ext cx="6573261" cy="4929945"/>
          </a:xfrm>
          <a:ln w="28575">
            <a:solidFill>
              <a:schemeClr val="accent2"/>
            </a:solidFill>
          </a:ln>
        </p:spPr>
      </p:pic>
      <p:sp>
        <p:nvSpPr>
          <p:cNvPr id="6" name="Date Placeholder 5"/>
          <p:cNvSpPr>
            <a:spLocks noGrp="1"/>
          </p:cNvSpPr>
          <p:nvPr>
            <p:ph type="dt" sz="half" idx="10"/>
          </p:nvPr>
        </p:nvSpPr>
        <p:spPr/>
        <p:txBody>
          <a:bodyPr/>
          <a:lstStyle/>
          <a:p>
            <a:fld id="{BA2A3310-D664-4933-9402-AB5DB0887727}" type="datetime1">
              <a:rPr lang="en-US" smtClean="0"/>
              <a:pPr/>
              <a:t>12/5/2018</a:t>
            </a:fld>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36</a:t>
            </a:fld>
            <a:endParaRPr lang="en-US"/>
          </a:p>
        </p:txBody>
      </p:sp>
      <p:pic>
        <p:nvPicPr>
          <p:cNvPr id="11" name="Picture 10">
            <a:extLst>
              <a:ext uri="{FF2B5EF4-FFF2-40B4-BE49-F238E27FC236}">
                <a16:creationId xmlns:a16="http://schemas.microsoft.com/office/drawing/2014/main" id="{963B20AB-4EBE-4830-AF3F-007F6B2F467B}"/>
              </a:ext>
            </a:extLst>
          </p:cNvPr>
          <p:cNvPicPr>
            <a:picLocks noChangeAspect="1"/>
          </p:cNvPicPr>
          <p:nvPr/>
        </p:nvPicPr>
        <p:blipFill>
          <a:blip r:embed="rId3"/>
          <a:stretch>
            <a:fillRect/>
          </a:stretch>
        </p:blipFill>
        <p:spPr>
          <a:xfrm>
            <a:off x="9970353" y="176052"/>
            <a:ext cx="2040340" cy="1666171"/>
          </a:xfrm>
          <a:prstGeom prst="rect">
            <a:avLst/>
          </a:prstGeom>
          <a:ln w="28575">
            <a:solidFill>
              <a:schemeClr val="accent4"/>
            </a:solidFill>
          </a:ln>
        </p:spPr>
      </p:pic>
      <p:pic>
        <p:nvPicPr>
          <p:cNvPr id="10" name="Picture 9">
            <a:extLst>
              <a:ext uri="{FF2B5EF4-FFF2-40B4-BE49-F238E27FC236}">
                <a16:creationId xmlns:a16="http://schemas.microsoft.com/office/drawing/2014/main" id="{3DDF3EC8-8A13-43E1-980C-EA1421606936}"/>
              </a:ext>
            </a:extLst>
          </p:cNvPr>
          <p:cNvPicPr>
            <a:picLocks noChangeAspect="1"/>
          </p:cNvPicPr>
          <p:nvPr/>
        </p:nvPicPr>
        <p:blipFill>
          <a:blip r:embed="rId4"/>
          <a:stretch>
            <a:fillRect/>
          </a:stretch>
        </p:blipFill>
        <p:spPr>
          <a:xfrm>
            <a:off x="4258894" y="177449"/>
            <a:ext cx="2681954" cy="1939260"/>
          </a:xfrm>
          <a:prstGeom prst="rect">
            <a:avLst/>
          </a:prstGeom>
          <a:ln w="28575">
            <a:solidFill>
              <a:schemeClr val="accent5"/>
            </a:solidFill>
          </a:ln>
        </p:spPr>
      </p:pic>
      <p:sp>
        <p:nvSpPr>
          <p:cNvPr id="15" name="Text Placeholder 14">
            <a:extLst>
              <a:ext uri="{FF2B5EF4-FFF2-40B4-BE49-F238E27FC236}">
                <a16:creationId xmlns:a16="http://schemas.microsoft.com/office/drawing/2014/main" id="{A6941F5D-AA2E-44A9-A3A3-0B08793FC1F1}"/>
              </a:ext>
            </a:extLst>
          </p:cNvPr>
          <p:cNvSpPr>
            <a:spLocks noGrp="1"/>
          </p:cNvSpPr>
          <p:nvPr>
            <p:ph type="body" sz="half" idx="2"/>
          </p:nvPr>
        </p:nvSpPr>
        <p:spPr>
          <a:xfrm>
            <a:off x="181307" y="1614009"/>
            <a:ext cx="3721770" cy="2031317"/>
          </a:xfrm>
        </p:spPr>
        <p:txBody>
          <a:bodyPr>
            <a:noAutofit/>
          </a:bodyPr>
          <a:lstStyle/>
          <a:p>
            <a:r>
              <a:rPr lang="en-US" sz="2000" dirty="0"/>
              <a:t>Applies to projects with dewatering</a:t>
            </a:r>
          </a:p>
          <a:p>
            <a:r>
              <a:rPr lang="en-US" sz="2000" dirty="0"/>
              <a:t>Applies to projects with an NPDES dewatering permit</a:t>
            </a:r>
          </a:p>
          <a:p>
            <a:r>
              <a:rPr lang="en-US" sz="2000" dirty="0"/>
              <a:t>Utilize the Non-Compliance Report Form</a:t>
            </a:r>
          </a:p>
          <a:p>
            <a:endParaRPr lang="en-US" sz="2000" dirty="0"/>
          </a:p>
        </p:txBody>
      </p:sp>
      <p:sp>
        <p:nvSpPr>
          <p:cNvPr id="12" name="Text Placeholder 14">
            <a:extLst>
              <a:ext uri="{FF2B5EF4-FFF2-40B4-BE49-F238E27FC236}">
                <a16:creationId xmlns:a16="http://schemas.microsoft.com/office/drawing/2014/main" id="{657AB9A6-E451-458E-9EA9-C755B9A6C4DA}"/>
              </a:ext>
            </a:extLst>
          </p:cNvPr>
          <p:cNvSpPr txBox="1">
            <a:spLocks/>
          </p:cNvSpPr>
          <p:nvPr/>
        </p:nvSpPr>
        <p:spPr>
          <a:xfrm>
            <a:off x="128875" y="4081922"/>
            <a:ext cx="3774202" cy="23778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dirty="0"/>
              <a:t>Examples:</a:t>
            </a:r>
          </a:p>
          <a:p>
            <a:r>
              <a:rPr lang="en-US" sz="2000" dirty="0"/>
              <a:t>Dewatered effluent is discharged to a storm drain or state water without permit coverage</a:t>
            </a:r>
          </a:p>
          <a:p>
            <a:r>
              <a:rPr lang="en-US" sz="2000" dirty="0"/>
              <a:t>Dewatered effluent has permit coverage, but exceeds permit limits</a:t>
            </a:r>
          </a:p>
          <a:p>
            <a:endParaRPr lang="en-US" sz="2000" dirty="0"/>
          </a:p>
        </p:txBody>
      </p:sp>
    </p:spTree>
    <p:extLst>
      <p:ext uri="{BB962C8B-B14F-4D97-AF65-F5344CB8AC3E}">
        <p14:creationId xmlns:p14="http://schemas.microsoft.com/office/powerpoint/2010/main" val="34586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13" y="514579"/>
            <a:ext cx="3458287" cy="621492"/>
          </a:xfrm>
        </p:spPr>
        <p:txBody>
          <a:bodyPr/>
          <a:lstStyle/>
          <a:p>
            <a:r>
              <a:rPr lang="en-US" dirty="0"/>
              <a:t>Sewage Spills</a:t>
            </a:r>
          </a:p>
        </p:txBody>
      </p:sp>
      <p:sp>
        <p:nvSpPr>
          <p:cNvPr id="4" name="Text Placeholder 3"/>
          <p:cNvSpPr>
            <a:spLocks noGrp="1"/>
          </p:cNvSpPr>
          <p:nvPr>
            <p:ph type="body" sz="half" idx="2"/>
          </p:nvPr>
        </p:nvSpPr>
        <p:spPr>
          <a:xfrm>
            <a:off x="199313" y="1527350"/>
            <a:ext cx="3611709" cy="2178950"/>
          </a:xfrm>
        </p:spPr>
        <p:txBody>
          <a:bodyPr>
            <a:normAutofit/>
          </a:bodyPr>
          <a:lstStyle/>
          <a:p>
            <a:r>
              <a:rPr lang="en-US" sz="2000" dirty="0"/>
              <a:t>Applies to all of your City construction projects</a:t>
            </a:r>
          </a:p>
          <a:p>
            <a:r>
              <a:rPr lang="en-US" sz="2000" dirty="0"/>
              <a:t>It doesn’t matter if the site has an NPDES permits</a:t>
            </a:r>
          </a:p>
          <a:p>
            <a:r>
              <a:rPr lang="en-US" sz="2000" dirty="0"/>
              <a:t>Utilize the Non-Compliance Report Form</a:t>
            </a:r>
          </a:p>
        </p:txBody>
      </p:sp>
      <p:sp>
        <p:nvSpPr>
          <p:cNvPr id="6" name="Date Placeholder 5"/>
          <p:cNvSpPr>
            <a:spLocks noGrp="1"/>
          </p:cNvSpPr>
          <p:nvPr>
            <p:ph type="dt" sz="half" idx="10"/>
          </p:nvPr>
        </p:nvSpPr>
        <p:spPr/>
        <p:txBody>
          <a:bodyPr/>
          <a:lstStyle/>
          <a:p>
            <a:fld id="{BA2A3310-D664-4933-9402-AB5DB0887727}" type="datetime1">
              <a:rPr lang="en-US" smtClean="0"/>
              <a:pPr/>
              <a:t>12/5/2018</a:t>
            </a:fld>
            <a:endParaRPr lang="en-US" dirty="0"/>
          </a:p>
        </p:txBody>
      </p:sp>
      <p:sp>
        <p:nvSpPr>
          <p:cNvPr id="7" name="Footer Placeholder 6"/>
          <p:cNvSpPr>
            <a:spLocks noGrp="1"/>
          </p:cNvSpPr>
          <p:nvPr>
            <p:ph type="ftr" sz="quarter" idx="11"/>
          </p:nvPr>
        </p:nvSpPr>
        <p:spPr>
          <a:xfrm>
            <a:off x="4156264" y="3632833"/>
            <a:ext cx="4996543" cy="365125"/>
          </a:xfrm>
        </p:spPr>
        <p:txBody>
          <a:bodyPr/>
          <a:lstStyle/>
          <a:p>
            <a:r>
              <a:rPr lang="en-US" dirty="0"/>
              <a:t>https://www.al.com/news/index.ssf/2017/09/adem_rolls_out_email_notificat.html</a:t>
            </a:r>
          </a:p>
        </p:txBody>
      </p:sp>
      <p:sp>
        <p:nvSpPr>
          <p:cNvPr id="5" name="Slide Number Placeholder 4"/>
          <p:cNvSpPr>
            <a:spLocks noGrp="1"/>
          </p:cNvSpPr>
          <p:nvPr>
            <p:ph type="sldNum" sz="quarter" idx="12"/>
          </p:nvPr>
        </p:nvSpPr>
        <p:spPr/>
        <p:txBody>
          <a:bodyPr/>
          <a:lstStyle/>
          <a:p>
            <a:fld id="{9CD8D479-8942-46E8-A226-A4E01F7A105C}" type="slidenum">
              <a:rPr lang="en-US" smtClean="0"/>
              <a:t>37</a:t>
            </a:fld>
            <a:endParaRPr lang="en-US"/>
          </a:p>
        </p:txBody>
      </p:sp>
      <p:sp>
        <p:nvSpPr>
          <p:cNvPr id="13" name="Footer Placeholder 6">
            <a:extLst>
              <a:ext uri="{FF2B5EF4-FFF2-40B4-BE49-F238E27FC236}">
                <a16:creationId xmlns:a16="http://schemas.microsoft.com/office/drawing/2014/main" id="{3E1546B6-2C82-4F1A-BED9-9DAF019107F9}"/>
              </a:ext>
            </a:extLst>
          </p:cNvPr>
          <p:cNvSpPr txBox="1">
            <a:spLocks/>
          </p:cNvSpPr>
          <p:nvPr/>
        </p:nvSpPr>
        <p:spPr>
          <a:xfrm>
            <a:off x="4236650" y="3341174"/>
            <a:ext cx="4996543"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cap="all"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grpSp>
        <p:nvGrpSpPr>
          <p:cNvPr id="16" name="Group 15">
            <a:extLst>
              <a:ext uri="{FF2B5EF4-FFF2-40B4-BE49-F238E27FC236}">
                <a16:creationId xmlns:a16="http://schemas.microsoft.com/office/drawing/2014/main" id="{E0772C24-9EB3-48DF-9F96-6267EC97CAF4}"/>
              </a:ext>
            </a:extLst>
          </p:cNvPr>
          <p:cNvGrpSpPr/>
          <p:nvPr/>
        </p:nvGrpSpPr>
        <p:grpSpPr>
          <a:xfrm>
            <a:off x="4263211" y="3528725"/>
            <a:ext cx="4117769" cy="3216802"/>
            <a:chOff x="4236649" y="114325"/>
            <a:chExt cx="5081138" cy="3623718"/>
          </a:xfrm>
        </p:grpSpPr>
        <p:pic>
          <p:nvPicPr>
            <p:cNvPr id="12" name="Picture 11">
              <a:extLst>
                <a:ext uri="{FF2B5EF4-FFF2-40B4-BE49-F238E27FC236}">
                  <a16:creationId xmlns:a16="http://schemas.microsoft.com/office/drawing/2014/main" id="{B725F301-D7AC-4F73-958D-FAEE82D69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6650" y="114325"/>
              <a:ext cx="5081137" cy="3596492"/>
            </a:xfrm>
            <a:prstGeom prst="rect">
              <a:avLst/>
            </a:prstGeom>
            <a:ln w="28575">
              <a:solidFill>
                <a:schemeClr val="accent2"/>
              </a:solidFill>
            </a:ln>
          </p:spPr>
        </p:pic>
        <p:sp>
          <p:nvSpPr>
            <p:cNvPr id="14" name="Rectangle 13">
              <a:extLst>
                <a:ext uri="{FF2B5EF4-FFF2-40B4-BE49-F238E27FC236}">
                  <a16:creationId xmlns:a16="http://schemas.microsoft.com/office/drawing/2014/main" id="{9BAF131F-6E1C-4E75-AEB9-3EF262CF9682}"/>
                </a:ext>
              </a:extLst>
            </p:cNvPr>
            <p:cNvSpPr/>
            <p:nvPr/>
          </p:nvSpPr>
          <p:spPr>
            <a:xfrm>
              <a:off x="4236649" y="3368711"/>
              <a:ext cx="5081137" cy="369332"/>
            </a:xfrm>
            <a:prstGeom prst="rect">
              <a:avLst/>
            </a:prstGeom>
          </p:spPr>
          <p:txBody>
            <a:bodyPr wrap="square">
              <a:spAutoFit/>
            </a:bodyPr>
            <a:lstStyle/>
            <a:p>
              <a:r>
                <a:rPr lang="en-US" sz="900" dirty="0"/>
                <a:t>https://www.hawaiitribune-herald.com/2018/08/25/hawaii-news/lane-triggers-sewage-spills-at-hilo-bay-puhi-bay/</a:t>
              </a:r>
            </a:p>
          </p:txBody>
        </p:sp>
      </p:grpSp>
      <p:sp>
        <p:nvSpPr>
          <p:cNvPr id="15" name="Text Placeholder 3">
            <a:extLst>
              <a:ext uri="{FF2B5EF4-FFF2-40B4-BE49-F238E27FC236}">
                <a16:creationId xmlns:a16="http://schemas.microsoft.com/office/drawing/2014/main" id="{7156FD17-9D22-4487-93D5-5C19F5836360}"/>
              </a:ext>
            </a:extLst>
          </p:cNvPr>
          <p:cNvSpPr txBox="1">
            <a:spLocks/>
          </p:cNvSpPr>
          <p:nvPr/>
        </p:nvSpPr>
        <p:spPr>
          <a:xfrm>
            <a:off x="199313" y="3993566"/>
            <a:ext cx="3611709" cy="25053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sz="2000" dirty="0"/>
              <a:t>Potential Signs of a Sewage Spill</a:t>
            </a:r>
          </a:p>
          <a:p>
            <a:r>
              <a:rPr lang="en-US" sz="2000" dirty="0"/>
              <a:t>Grayish-black color</a:t>
            </a:r>
          </a:p>
          <a:p>
            <a:r>
              <a:rPr lang="en-US" sz="2000" dirty="0"/>
              <a:t>Toilet paper residue</a:t>
            </a:r>
          </a:p>
          <a:p>
            <a:r>
              <a:rPr lang="en-US" sz="2000" dirty="0"/>
              <a:t>Odor</a:t>
            </a:r>
          </a:p>
          <a:p>
            <a:r>
              <a:rPr lang="en-US" sz="2000" dirty="0"/>
              <a:t>Unexplained, persistent damp ground</a:t>
            </a:r>
          </a:p>
        </p:txBody>
      </p:sp>
      <p:pic>
        <p:nvPicPr>
          <p:cNvPr id="9" name="Content Placeholder 8">
            <a:extLst>
              <a:ext uri="{FF2B5EF4-FFF2-40B4-BE49-F238E27FC236}">
                <a16:creationId xmlns:a16="http://schemas.microsoft.com/office/drawing/2014/main" id="{BD662C4D-E1D6-4103-8D7A-AC9385A1DA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108" t="7797" r="5003"/>
          <a:stretch/>
        </p:blipFill>
        <p:spPr>
          <a:xfrm>
            <a:off x="7031842" y="138922"/>
            <a:ext cx="5014144" cy="3854644"/>
          </a:xfrm>
          <a:ln w="28575">
            <a:solidFill>
              <a:schemeClr val="accent1"/>
            </a:solidFill>
          </a:ln>
        </p:spPr>
      </p:pic>
    </p:spTree>
    <p:extLst>
      <p:ext uri="{BB962C8B-B14F-4D97-AF65-F5344CB8AC3E}">
        <p14:creationId xmlns:p14="http://schemas.microsoft.com/office/powerpoint/2010/main" val="393280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B64C-5CB1-4E12-9326-0B7D6DA60F19}"/>
              </a:ext>
            </a:extLst>
          </p:cNvPr>
          <p:cNvSpPr>
            <a:spLocks noGrp="1"/>
          </p:cNvSpPr>
          <p:nvPr>
            <p:ph type="title"/>
          </p:nvPr>
        </p:nvSpPr>
        <p:spPr>
          <a:xfrm>
            <a:off x="1097280" y="286603"/>
            <a:ext cx="10058400" cy="1450757"/>
          </a:xfrm>
        </p:spPr>
        <p:txBody>
          <a:bodyPr/>
          <a:lstStyle/>
          <a:p>
            <a:r>
              <a:rPr lang="en-US" dirty="0"/>
              <a:t>Reporting Guides</a:t>
            </a:r>
          </a:p>
        </p:txBody>
      </p:sp>
      <p:pic>
        <p:nvPicPr>
          <p:cNvPr id="8" name="Content Placeholder 7">
            <a:extLst>
              <a:ext uri="{FF2B5EF4-FFF2-40B4-BE49-F238E27FC236}">
                <a16:creationId xmlns:a16="http://schemas.microsoft.com/office/drawing/2014/main" id="{4BBA6E5A-5BEA-4F56-978C-98A8839B9EE0}"/>
              </a:ext>
            </a:extLst>
          </p:cNvPr>
          <p:cNvPicPr>
            <a:picLocks noGrp="1" noChangeAspect="1"/>
          </p:cNvPicPr>
          <p:nvPr>
            <p:ph sz="half" idx="1"/>
          </p:nvPr>
        </p:nvPicPr>
        <p:blipFill>
          <a:blip r:embed="rId2"/>
          <a:stretch>
            <a:fillRect/>
          </a:stretch>
        </p:blipFill>
        <p:spPr>
          <a:xfrm>
            <a:off x="1230584" y="1836218"/>
            <a:ext cx="3463971" cy="4403808"/>
          </a:xfrm>
          <a:prstGeom prst="rect">
            <a:avLst/>
          </a:prstGeom>
          <a:ln w="28575">
            <a:solidFill>
              <a:schemeClr val="accent6"/>
            </a:solidFill>
          </a:ln>
        </p:spPr>
      </p:pic>
      <p:sp>
        <p:nvSpPr>
          <p:cNvPr id="4" name="Content Placeholder 3">
            <a:extLst>
              <a:ext uri="{FF2B5EF4-FFF2-40B4-BE49-F238E27FC236}">
                <a16:creationId xmlns:a16="http://schemas.microsoft.com/office/drawing/2014/main" id="{7C2EF6DB-9C04-4A6B-A36F-92DB3E322D65}"/>
              </a:ext>
            </a:extLst>
          </p:cNvPr>
          <p:cNvSpPr>
            <a:spLocks noGrp="1"/>
          </p:cNvSpPr>
          <p:nvPr>
            <p:ph sz="half" idx="2"/>
          </p:nvPr>
        </p:nvSpPr>
        <p:spPr>
          <a:xfrm>
            <a:off x="4903595" y="1845734"/>
            <a:ext cx="6461091" cy="4394291"/>
          </a:xfrm>
        </p:spPr>
        <p:txBody>
          <a:bodyPr/>
          <a:lstStyle/>
          <a:p>
            <a:pPr indent="-182880">
              <a:buFont typeface="Arial" panose="020B0604020202020204" pitchFamily="34" charset="0"/>
              <a:buChar char="•"/>
            </a:pPr>
            <a:r>
              <a:rPr lang="en-US" dirty="0"/>
              <a:t>2 Reporting Guides: Construction Stormwater &amp; Dewatering</a:t>
            </a:r>
          </a:p>
          <a:p>
            <a:pPr indent="-182880">
              <a:buFont typeface="Arial" panose="020B0604020202020204" pitchFamily="34" charset="0"/>
              <a:buChar char="•"/>
            </a:pPr>
            <a:r>
              <a:rPr lang="en-US" dirty="0"/>
              <a:t>Available for download:</a:t>
            </a:r>
          </a:p>
          <a:p>
            <a:pPr marL="274320" indent="0">
              <a:buNone/>
            </a:pPr>
            <a:r>
              <a:rPr lang="en-US" dirty="0">
                <a:hlinkClick r:id="rId3"/>
              </a:rPr>
              <a:t>https://tlcghawaii.sharefile.com/d-s158d9ed836445c48</a:t>
            </a:r>
            <a:endParaRPr lang="en-US" dirty="0"/>
          </a:p>
          <a:p>
            <a:pPr indent="-182880">
              <a:buFont typeface="Arial" panose="020B0604020202020204" pitchFamily="34" charset="0"/>
              <a:buChar char="•"/>
            </a:pPr>
            <a:endParaRPr lang="en-US" dirty="0"/>
          </a:p>
          <a:p>
            <a:pPr marL="0" indent="0">
              <a:buNone/>
            </a:pPr>
            <a:r>
              <a:rPr lang="en-US" sz="2400" u="sng" dirty="0"/>
              <a:t>If your site has a discharge, TLCG is available to assist your through the reporting and correction process!</a:t>
            </a:r>
          </a:p>
          <a:p>
            <a:pPr indent="-182880">
              <a:buFont typeface="Arial" panose="020B0604020202020204" pitchFamily="34" charset="0"/>
              <a:buChar char="•"/>
            </a:pPr>
            <a:endParaRPr lang="en-US" dirty="0"/>
          </a:p>
          <a:p>
            <a:endParaRPr lang="en-US" dirty="0"/>
          </a:p>
          <a:p>
            <a:endParaRPr lang="en-US" dirty="0"/>
          </a:p>
        </p:txBody>
      </p:sp>
      <p:sp>
        <p:nvSpPr>
          <p:cNvPr id="5" name="Date Placeholder 4">
            <a:extLst>
              <a:ext uri="{FF2B5EF4-FFF2-40B4-BE49-F238E27FC236}">
                <a16:creationId xmlns:a16="http://schemas.microsoft.com/office/drawing/2014/main" id="{0480B7D2-F809-4CF6-804E-0C53389ADEE3}"/>
              </a:ext>
            </a:extLst>
          </p:cNvPr>
          <p:cNvSpPr>
            <a:spLocks noGrp="1"/>
          </p:cNvSpPr>
          <p:nvPr>
            <p:ph type="dt" sz="half" idx="10"/>
          </p:nvPr>
        </p:nvSpPr>
        <p:spPr>
          <a:xfrm>
            <a:off x="1599698" y="6459784"/>
            <a:ext cx="2472271" cy="365125"/>
          </a:xfrm>
        </p:spPr>
        <p:txBody>
          <a:bodyPr/>
          <a:lstStyle/>
          <a:p>
            <a:fld id="{93A66BA0-BF77-43AC-894A-20AD8220B887}" type="datetime1">
              <a:rPr lang="en-US" smtClean="0"/>
              <a:pPr/>
              <a:t>12/5/2018</a:t>
            </a:fld>
            <a:endParaRPr lang="en-US" dirty="0"/>
          </a:p>
        </p:txBody>
      </p:sp>
      <p:sp>
        <p:nvSpPr>
          <p:cNvPr id="7" name="Slide Number Placeholder 6">
            <a:extLst>
              <a:ext uri="{FF2B5EF4-FFF2-40B4-BE49-F238E27FC236}">
                <a16:creationId xmlns:a16="http://schemas.microsoft.com/office/drawing/2014/main" id="{4AE2B3C9-927F-4F25-AA4A-C96FC26888D1}"/>
              </a:ext>
            </a:extLst>
          </p:cNvPr>
          <p:cNvSpPr>
            <a:spLocks noGrp="1"/>
          </p:cNvSpPr>
          <p:nvPr>
            <p:ph type="sldNum" sz="quarter" idx="12"/>
          </p:nvPr>
        </p:nvSpPr>
        <p:spPr/>
        <p:txBody>
          <a:bodyPr/>
          <a:lstStyle/>
          <a:p>
            <a:fld id="{9CD8D479-8942-46E8-A226-A4E01F7A105C}" type="slidenum">
              <a:rPr lang="en-US" smtClean="0"/>
              <a:t>38</a:t>
            </a:fld>
            <a:endParaRPr lang="en-US"/>
          </a:p>
        </p:txBody>
      </p:sp>
    </p:spTree>
    <p:extLst>
      <p:ext uri="{BB962C8B-B14F-4D97-AF65-F5344CB8AC3E}">
        <p14:creationId xmlns:p14="http://schemas.microsoft.com/office/powerpoint/2010/main" val="353485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C1DC-4508-4EF8-B36E-D327DF230001}"/>
              </a:ext>
            </a:extLst>
          </p:cNvPr>
          <p:cNvSpPr>
            <a:spLocks noGrp="1"/>
          </p:cNvSpPr>
          <p:nvPr>
            <p:ph type="title"/>
          </p:nvPr>
        </p:nvSpPr>
        <p:spPr>
          <a:xfrm>
            <a:off x="173048" y="5022709"/>
            <a:ext cx="10113645" cy="594360"/>
          </a:xfrm>
        </p:spPr>
        <p:txBody>
          <a:bodyPr/>
          <a:lstStyle/>
          <a:p>
            <a:r>
              <a:rPr lang="en-US" sz="4000" dirty="0"/>
              <a:t>Questions?</a:t>
            </a:r>
          </a:p>
        </p:txBody>
      </p:sp>
      <p:pic>
        <p:nvPicPr>
          <p:cNvPr id="9" name="Picture Placeholder 8">
            <a:extLst>
              <a:ext uri="{FF2B5EF4-FFF2-40B4-BE49-F238E27FC236}">
                <a16:creationId xmlns:a16="http://schemas.microsoft.com/office/drawing/2014/main" id="{FC2ED419-A283-4CEA-B2B5-DB2EF332A16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125" b="23125"/>
          <a:stretch>
            <a:fillRect/>
          </a:stretch>
        </p:blipFill>
        <p:spPr/>
      </p:pic>
      <p:sp>
        <p:nvSpPr>
          <p:cNvPr id="4" name="Text Placeholder 3">
            <a:extLst>
              <a:ext uri="{FF2B5EF4-FFF2-40B4-BE49-F238E27FC236}">
                <a16:creationId xmlns:a16="http://schemas.microsoft.com/office/drawing/2014/main" id="{C50D17F4-54D3-4E5F-BA4E-547F3B04A99C}"/>
              </a:ext>
            </a:extLst>
          </p:cNvPr>
          <p:cNvSpPr>
            <a:spLocks noGrp="1"/>
          </p:cNvSpPr>
          <p:nvPr>
            <p:ph type="body" sz="half" idx="2"/>
          </p:nvPr>
        </p:nvSpPr>
        <p:spPr>
          <a:xfrm>
            <a:off x="285135" y="5685014"/>
            <a:ext cx="11729884" cy="932096"/>
          </a:xfrm>
        </p:spPr>
        <p:txBody>
          <a:bodyPr>
            <a:normAutofit fontScale="92500"/>
          </a:bodyPr>
          <a:lstStyle/>
          <a:p>
            <a:r>
              <a:rPr lang="en-US" sz="2400" dirty="0"/>
              <a:t>Contact us with any questions or requests for assistance with stormwater or dewatering compliance!</a:t>
            </a:r>
          </a:p>
          <a:p>
            <a:r>
              <a:rPr lang="en-US" sz="2400" dirty="0"/>
              <a:t>Codee, Jenny, or Jamie @ 808-596-7790 or </a:t>
            </a:r>
            <a:r>
              <a:rPr lang="en-US" sz="2400" dirty="0">
                <a:hlinkClick r:id="rId3"/>
              </a:rPr>
              <a:t>NPDES@tlcghawaii.com</a:t>
            </a:r>
            <a:r>
              <a:rPr lang="en-US" sz="2400" dirty="0"/>
              <a:t> </a:t>
            </a:r>
          </a:p>
        </p:txBody>
      </p:sp>
      <p:sp>
        <p:nvSpPr>
          <p:cNvPr id="5" name="Date Placeholder 4">
            <a:extLst>
              <a:ext uri="{FF2B5EF4-FFF2-40B4-BE49-F238E27FC236}">
                <a16:creationId xmlns:a16="http://schemas.microsoft.com/office/drawing/2014/main" id="{F45F5CEE-2BF1-4E44-AC9B-84CAEC9766C5}"/>
              </a:ext>
            </a:extLst>
          </p:cNvPr>
          <p:cNvSpPr>
            <a:spLocks noGrp="1"/>
          </p:cNvSpPr>
          <p:nvPr>
            <p:ph type="dt" sz="half" idx="10"/>
          </p:nvPr>
        </p:nvSpPr>
        <p:spPr/>
        <p:txBody>
          <a:bodyPr/>
          <a:lstStyle/>
          <a:p>
            <a:fld id="{E1447A63-5E3D-469C-A0D1-119323F4F95E}" type="datetime1">
              <a:rPr lang="en-US" smtClean="0"/>
              <a:pPr/>
              <a:t>12/5/2018</a:t>
            </a:fld>
            <a:endParaRPr lang="en-US" dirty="0"/>
          </a:p>
        </p:txBody>
      </p:sp>
      <p:sp>
        <p:nvSpPr>
          <p:cNvPr id="7" name="Slide Number Placeholder 6">
            <a:extLst>
              <a:ext uri="{FF2B5EF4-FFF2-40B4-BE49-F238E27FC236}">
                <a16:creationId xmlns:a16="http://schemas.microsoft.com/office/drawing/2014/main" id="{7B8CC30E-2220-40CE-A4EA-57A704739E57}"/>
              </a:ext>
            </a:extLst>
          </p:cNvPr>
          <p:cNvSpPr>
            <a:spLocks noGrp="1"/>
          </p:cNvSpPr>
          <p:nvPr>
            <p:ph type="sldNum" sz="quarter" idx="12"/>
          </p:nvPr>
        </p:nvSpPr>
        <p:spPr/>
        <p:txBody>
          <a:bodyPr/>
          <a:lstStyle/>
          <a:p>
            <a:fld id="{9CD8D479-8942-46E8-A226-A4E01F7A105C}" type="slidenum">
              <a:rPr lang="en-US" smtClean="0"/>
              <a:t>39</a:t>
            </a:fld>
            <a:endParaRPr lang="en-US"/>
          </a:p>
        </p:txBody>
      </p:sp>
      <p:pic>
        <p:nvPicPr>
          <p:cNvPr id="8" name="Picture 7">
            <a:extLst>
              <a:ext uri="{FF2B5EF4-FFF2-40B4-BE49-F238E27FC236}">
                <a16:creationId xmlns:a16="http://schemas.microsoft.com/office/drawing/2014/main" id="{DB53C4F3-F737-4F2B-B197-ADA2FEAFE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9872" y="1290460"/>
            <a:ext cx="1702210" cy="1702210"/>
          </a:xfrm>
          <a:prstGeom prst="rect">
            <a:avLst/>
          </a:prstGeom>
          <a:ln w="76200">
            <a:solidFill>
              <a:schemeClr val="bg1"/>
            </a:solidFill>
          </a:ln>
        </p:spPr>
      </p:pic>
      <p:sp>
        <p:nvSpPr>
          <p:cNvPr id="10" name="Text Placeholder 3">
            <a:extLst>
              <a:ext uri="{FF2B5EF4-FFF2-40B4-BE49-F238E27FC236}">
                <a16:creationId xmlns:a16="http://schemas.microsoft.com/office/drawing/2014/main" id="{E98A8757-F960-4AE8-9C48-947A1E3BBE44}"/>
              </a:ext>
            </a:extLst>
          </p:cNvPr>
          <p:cNvSpPr txBox="1">
            <a:spLocks/>
          </p:cNvSpPr>
          <p:nvPr/>
        </p:nvSpPr>
        <p:spPr>
          <a:xfrm>
            <a:off x="7612911" y="144030"/>
            <a:ext cx="4402107" cy="926234"/>
          </a:xfrm>
          <a:prstGeom prst="rect">
            <a:avLst/>
          </a:prstGeom>
          <a:solidFill>
            <a:schemeClr val="bg1"/>
          </a:solidFill>
        </p:spPr>
        <p:txBody>
          <a:bodyPr vert="horz" lIns="91440" tIns="0" rIns="91440" bIns="0" rtlCol="0" anchor="ctr" anchorCtr="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n-US" sz="2000" dirty="0">
                <a:solidFill>
                  <a:schemeClr val="tx1"/>
                </a:solidFill>
              </a:rPr>
              <a:t>Please offer us feedback through our survey! Hard copies available; or utilize this QR code to do the survey on-line!</a:t>
            </a:r>
          </a:p>
        </p:txBody>
      </p:sp>
    </p:spTree>
    <p:extLst>
      <p:ext uri="{BB962C8B-B14F-4D97-AF65-F5344CB8AC3E}">
        <p14:creationId xmlns:p14="http://schemas.microsoft.com/office/powerpoint/2010/main" val="1673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12/5/2018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4</a:t>
            </a:fld>
            <a:endParaRPr lang="en-US"/>
          </a:p>
        </p:txBody>
      </p:sp>
      <p:pic>
        <p:nvPicPr>
          <p:cNvPr id="3" name="Picture 2">
            <a:extLst>
              <a:ext uri="{FF2B5EF4-FFF2-40B4-BE49-F238E27FC236}">
                <a16:creationId xmlns:a16="http://schemas.microsoft.com/office/drawing/2014/main" id="{EBE35BCB-3B8F-4FAD-899B-0E04265B6CF2}"/>
              </a:ext>
            </a:extLst>
          </p:cNvPr>
          <p:cNvPicPr>
            <a:picLocks noChangeAspect="1"/>
          </p:cNvPicPr>
          <p:nvPr/>
        </p:nvPicPr>
        <p:blipFill>
          <a:blip r:embed="rId2"/>
          <a:stretch>
            <a:fillRect/>
          </a:stretch>
        </p:blipFill>
        <p:spPr>
          <a:xfrm>
            <a:off x="1984126" y="135711"/>
            <a:ext cx="8223748" cy="6120872"/>
          </a:xfrm>
          <a:prstGeom prst="rect">
            <a:avLst/>
          </a:prstGeom>
        </p:spPr>
      </p:pic>
    </p:spTree>
    <p:extLst>
      <p:ext uri="{BB962C8B-B14F-4D97-AF65-F5344CB8AC3E}">
        <p14:creationId xmlns:p14="http://schemas.microsoft.com/office/powerpoint/2010/main" val="269198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550552" descr="image001">
            <a:extLst>
              <a:ext uri="{FF2B5EF4-FFF2-40B4-BE49-F238E27FC236}">
                <a16:creationId xmlns:a16="http://schemas.microsoft.com/office/drawing/2014/main" id="{586AD0F6-2DFC-4D3E-8319-FF3202046B2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90" b="12470"/>
          <a:stretch/>
        </p:blipFill>
        <p:spPr bwMode="auto">
          <a:xfrm>
            <a:off x="5276405" y="0"/>
            <a:ext cx="3914556" cy="834655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410657-5730-43CC-B40D-A7589BED102C}"/>
              </a:ext>
            </a:extLst>
          </p:cNvPr>
          <p:cNvSpPr txBox="1"/>
          <p:nvPr/>
        </p:nvSpPr>
        <p:spPr>
          <a:xfrm>
            <a:off x="531627" y="810732"/>
            <a:ext cx="3753294" cy="1508105"/>
          </a:xfrm>
          <a:prstGeom prst="rect">
            <a:avLst/>
          </a:prstGeom>
          <a:noFill/>
        </p:spPr>
        <p:txBody>
          <a:bodyPr wrap="square" rtlCol="0">
            <a:spAutoFit/>
          </a:bodyPr>
          <a:lstStyle/>
          <a:p>
            <a:pPr algn="ctr"/>
            <a:r>
              <a:rPr lang="en-US" sz="2800" dirty="0"/>
              <a:t>Quarterly Newsletter from Director Kroning</a:t>
            </a:r>
          </a:p>
          <a:p>
            <a:endParaRPr lang="en-US" dirty="0"/>
          </a:p>
          <a:p>
            <a:pPr algn="r"/>
            <a:r>
              <a:rPr lang="en-US" dirty="0"/>
              <a:t>		10/30/18</a:t>
            </a:r>
          </a:p>
        </p:txBody>
      </p:sp>
      <p:sp>
        <p:nvSpPr>
          <p:cNvPr id="4" name="TextBox 3">
            <a:extLst>
              <a:ext uri="{FF2B5EF4-FFF2-40B4-BE49-F238E27FC236}">
                <a16:creationId xmlns:a16="http://schemas.microsoft.com/office/drawing/2014/main" id="{6D04A72B-0E11-47C2-9B43-F6F07F32284E}"/>
              </a:ext>
            </a:extLst>
          </p:cNvPr>
          <p:cNvSpPr txBox="1"/>
          <p:nvPr/>
        </p:nvSpPr>
        <p:spPr>
          <a:xfrm>
            <a:off x="340242" y="4805917"/>
            <a:ext cx="4486939" cy="1077218"/>
          </a:xfrm>
          <a:prstGeom prst="rect">
            <a:avLst/>
          </a:prstGeom>
          <a:noFill/>
        </p:spPr>
        <p:txBody>
          <a:bodyPr wrap="square" rtlCol="0">
            <a:spAutoFit/>
          </a:bodyPr>
          <a:lstStyle/>
          <a:p>
            <a:r>
              <a:rPr lang="en-US" sz="3200" i="1" dirty="0">
                <a:solidFill>
                  <a:srgbClr val="00B050"/>
                </a:solidFill>
              </a:rPr>
              <a:t>Let’s change how we think about stormwater…</a:t>
            </a:r>
          </a:p>
        </p:txBody>
      </p:sp>
    </p:spTree>
    <p:extLst>
      <p:ext uri="{BB962C8B-B14F-4D97-AF65-F5344CB8AC3E}">
        <p14:creationId xmlns:p14="http://schemas.microsoft.com/office/powerpoint/2010/main" val="1338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54B2F3-C9FB-4006-B86B-4D9829FC81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1500" y="0"/>
            <a:ext cx="3429000" cy="6858000"/>
          </a:xfrm>
          <a:prstGeom prst="rect">
            <a:avLst/>
          </a:prstGeom>
          <a:ln w="12700">
            <a:solidFill>
              <a:schemeClr val="tx1"/>
            </a:solidFill>
          </a:ln>
        </p:spPr>
      </p:pic>
      <p:sp>
        <p:nvSpPr>
          <p:cNvPr id="5" name="TextBox 4">
            <a:extLst>
              <a:ext uri="{FF2B5EF4-FFF2-40B4-BE49-F238E27FC236}">
                <a16:creationId xmlns:a16="http://schemas.microsoft.com/office/drawing/2014/main" id="{D30F52BF-9448-4F1D-8325-8C75D1BAB24F}"/>
              </a:ext>
            </a:extLst>
          </p:cNvPr>
          <p:cNvSpPr txBox="1"/>
          <p:nvPr/>
        </p:nvSpPr>
        <p:spPr>
          <a:xfrm>
            <a:off x="213645" y="529839"/>
            <a:ext cx="3657600" cy="2185214"/>
          </a:xfrm>
          <a:prstGeom prst="rect">
            <a:avLst/>
          </a:prstGeom>
          <a:noFill/>
        </p:spPr>
        <p:txBody>
          <a:bodyPr wrap="square" rtlCol="0">
            <a:spAutoFit/>
          </a:bodyPr>
          <a:lstStyle/>
          <a:p>
            <a:pPr algn="ctr"/>
            <a:r>
              <a:rPr lang="en-US" sz="3600" dirty="0"/>
              <a:t>Honolulu 311 App</a:t>
            </a:r>
          </a:p>
          <a:p>
            <a:pPr algn="ctr"/>
            <a:endParaRPr lang="en-US" sz="2800" dirty="0"/>
          </a:p>
          <a:p>
            <a:pPr algn="ctr"/>
            <a:endParaRPr lang="en-US" sz="2800" dirty="0"/>
          </a:p>
          <a:p>
            <a:pPr algn="ctr"/>
            <a:r>
              <a:rPr lang="en-US" sz="4400" dirty="0"/>
              <a:t>“Pothole App”</a:t>
            </a:r>
          </a:p>
        </p:txBody>
      </p:sp>
      <p:pic>
        <p:nvPicPr>
          <p:cNvPr id="1026" name="Picture 2" descr="Image result for android">
            <a:hlinkClick r:id="rId3"/>
            <a:extLst>
              <a:ext uri="{FF2B5EF4-FFF2-40B4-BE49-F238E27FC236}">
                <a16:creationId xmlns:a16="http://schemas.microsoft.com/office/drawing/2014/main" id="{A1418F00-4F99-4BD6-8CE3-3B22F82A3CB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46860" y1="16872" x2="46860" y2="16872"/>
                        <a14:foregroundMark x1="11594" y1="42387" x2="11594" y2="42387"/>
                        <a14:foregroundMark x1="92754" y1="43210" x2="92754" y2="43210"/>
                      </a14:backgroundRemoval>
                    </a14:imgEffect>
                  </a14:imgLayer>
                </a14:imgProps>
              </a:ext>
              <a:ext uri="{28A0092B-C50C-407E-A947-70E740481C1C}">
                <a14:useLocalDpi xmlns:a14="http://schemas.microsoft.com/office/drawing/2010/main" val="0"/>
              </a:ext>
            </a:extLst>
          </a:blip>
          <a:srcRect/>
          <a:stretch>
            <a:fillRect/>
          </a:stretch>
        </p:blipFill>
        <p:spPr bwMode="auto">
          <a:xfrm>
            <a:off x="9981488" y="5758751"/>
            <a:ext cx="743484" cy="872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pple logo">
            <a:hlinkClick r:id="rId6"/>
            <a:extLst>
              <a:ext uri="{FF2B5EF4-FFF2-40B4-BE49-F238E27FC236}">
                <a16:creationId xmlns:a16="http://schemas.microsoft.com/office/drawing/2014/main" id="{23D4E663-5CD9-4FA3-9B7E-CCCD614C163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875" b="99750" l="9111" r="99889">
                        <a14:foregroundMark x1="61556" y1="9750" x2="61556" y2="9750"/>
                      </a14:backgroundRemoval>
                    </a14:imgEffect>
                  </a14:imgLayer>
                </a14:imgProps>
              </a:ext>
              <a:ext uri="{28A0092B-C50C-407E-A947-70E740481C1C}">
                <a14:useLocalDpi xmlns:a14="http://schemas.microsoft.com/office/drawing/2010/main" val="0"/>
              </a:ext>
            </a:extLst>
          </a:blip>
          <a:srcRect/>
          <a:stretch>
            <a:fillRect/>
          </a:stretch>
        </p:blipFill>
        <p:spPr bwMode="auto">
          <a:xfrm>
            <a:off x="10920056" y="5758751"/>
            <a:ext cx="981884" cy="8727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25207786-0960-4E0E-BD62-325F514D076E}"/>
              </a:ext>
            </a:extLst>
          </p:cNvPr>
          <p:cNvSpPr/>
          <p:nvPr/>
        </p:nvSpPr>
        <p:spPr>
          <a:xfrm>
            <a:off x="4381500" y="5486400"/>
            <a:ext cx="3429000" cy="478564"/>
          </a:xfrm>
          <a:prstGeom prst="roundRect">
            <a:avLst/>
          </a:prstGeom>
          <a:noFill/>
          <a:ln w="38100">
            <a:solidFill>
              <a:srgbClr val="F32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973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067346-AF71-4809-821B-89FBF8B23F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39" y="0"/>
            <a:ext cx="3429000" cy="6858000"/>
          </a:xfrm>
          <a:prstGeom prst="rect">
            <a:avLst/>
          </a:prstGeom>
          <a:ln w="12700">
            <a:solidFill>
              <a:schemeClr val="tx1"/>
            </a:solidFill>
          </a:ln>
        </p:spPr>
      </p:pic>
      <p:pic>
        <p:nvPicPr>
          <p:cNvPr id="9" name="Picture 8">
            <a:extLst>
              <a:ext uri="{FF2B5EF4-FFF2-40B4-BE49-F238E27FC236}">
                <a16:creationId xmlns:a16="http://schemas.microsoft.com/office/drawing/2014/main" id="{7972D6B8-277E-4C6C-BA2A-390C93558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500" y="0"/>
            <a:ext cx="3429000" cy="6858000"/>
          </a:xfrm>
          <a:prstGeom prst="rect">
            <a:avLst/>
          </a:prstGeom>
          <a:ln w="12700">
            <a:solidFill>
              <a:schemeClr val="tx1"/>
            </a:solidFill>
          </a:ln>
        </p:spPr>
      </p:pic>
      <p:pic>
        <p:nvPicPr>
          <p:cNvPr id="13" name="Picture 12">
            <a:extLst>
              <a:ext uri="{FF2B5EF4-FFF2-40B4-BE49-F238E27FC236}">
                <a16:creationId xmlns:a16="http://schemas.microsoft.com/office/drawing/2014/main" id="{D5405F43-1914-411A-8E7F-CBEAC5675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5561" y="0"/>
            <a:ext cx="3429000" cy="6858000"/>
          </a:xfrm>
          <a:prstGeom prst="rect">
            <a:avLst/>
          </a:prstGeom>
          <a:ln w="12700">
            <a:solidFill>
              <a:schemeClr val="tx1"/>
            </a:solidFill>
          </a:ln>
        </p:spPr>
      </p:pic>
      <p:sp>
        <p:nvSpPr>
          <p:cNvPr id="14" name="Rectangle: Rounded Corners 13">
            <a:extLst>
              <a:ext uri="{FF2B5EF4-FFF2-40B4-BE49-F238E27FC236}">
                <a16:creationId xmlns:a16="http://schemas.microsoft.com/office/drawing/2014/main" id="{5FA54B8A-2F0B-4235-8063-7EE08064838E}"/>
              </a:ext>
            </a:extLst>
          </p:cNvPr>
          <p:cNvSpPr/>
          <p:nvPr/>
        </p:nvSpPr>
        <p:spPr>
          <a:xfrm>
            <a:off x="384116" y="905854"/>
            <a:ext cx="3429000" cy="478564"/>
          </a:xfrm>
          <a:prstGeom prst="roundRect">
            <a:avLst/>
          </a:prstGeom>
          <a:noFill/>
          <a:ln w="38100">
            <a:solidFill>
              <a:srgbClr val="F32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2DF719D5-D1ED-426C-BD70-E43EB5FD8354}"/>
              </a:ext>
            </a:extLst>
          </p:cNvPr>
          <p:cNvSpPr/>
          <p:nvPr/>
        </p:nvSpPr>
        <p:spPr>
          <a:xfrm>
            <a:off x="4381500" y="5160235"/>
            <a:ext cx="3429000" cy="478564"/>
          </a:xfrm>
          <a:prstGeom prst="roundRect">
            <a:avLst/>
          </a:prstGeom>
          <a:noFill/>
          <a:ln w="38100">
            <a:solidFill>
              <a:srgbClr val="F32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3655CB2-1BDD-4AC4-9D14-C361EB182293}"/>
              </a:ext>
            </a:extLst>
          </p:cNvPr>
          <p:cNvSpPr/>
          <p:nvPr/>
        </p:nvSpPr>
        <p:spPr>
          <a:xfrm>
            <a:off x="4381500" y="2432703"/>
            <a:ext cx="3429000" cy="478564"/>
          </a:xfrm>
          <a:prstGeom prst="roundRect">
            <a:avLst/>
          </a:prstGeom>
          <a:noFill/>
          <a:ln w="38100">
            <a:solidFill>
              <a:srgbClr val="F32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A3E2E2F-0CE9-410D-9DC7-83900981AC50}"/>
              </a:ext>
            </a:extLst>
          </p:cNvPr>
          <p:cNvSpPr/>
          <p:nvPr/>
        </p:nvSpPr>
        <p:spPr>
          <a:xfrm>
            <a:off x="8385561" y="1619430"/>
            <a:ext cx="3429000" cy="1380146"/>
          </a:xfrm>
          <a:prstGeom prst="roundRect">
            <a:avLst/>
          </a:prstGeom>
          <a:noFill/>
          <a:ln w="38100">
            <a:solidFill>
              <a:srgbClr val="F32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8">
            <a:extLst>
              <a:ext uri="{FF2B5EF4-FFF2-40B4-BE49-F238E27FC236}">
                <a16:creationId xmlns:a16="http://schemas.microsoft.com/office/drawing/2014/main" id="{CA7509DB-C1C5-426F-A30E-EFC4E2DCDC77}"/>
              </a:ext>
            </a:extLst>
          </p:cNvPr>
          <p:cNvCxnSpPr>
            <a:cxnSpLocks/>
          </p:cNvCxnSpPr>
          <p:nvPr/>
        </p:nvCxnSpPr>
        <p:spPr>
          <a:xfrm flipV="1">
            <a:off x="3819793" y="443491"/>
            <a:ext cx="764137" cy="674049"/>
          </a:xfrm>
          <a:prstGeom prst="bentConnector3">
            <a:avLst>
              <a:gd name="adj1" fmla="val 50000"/>
            </a:avLst>
          </a:prstGeom>
          <a:ln>
            <a:solidFill>
              <a:srgbClr val="F325DA"/>
            </a:solidFill>
            <a:tailEnd type="triangle"/>
          </a:ln>
        </p:spPr>
        <p:style>
          <a:lnRef idx="3">
            <a:schemeClr val="accent1"/>
          </a:lnRef>
          <a:fillRef idx="0">
            <a:schemeClr val="accent1"/>
          </a:fillRef>
          <a:effectRef idx="2">
            <a:schemeClr val="accent1"/>
          </a:effectRef>
          <a:fontRef idx="minor">
            <a:schemeClr val="tx1"/>
          </a:fontRef>
        </p:style>
      </p:cxnSp>
      <p:cxnSp>
        <p:nvCxnSpPr>
          <p:cNvPr id="29" name="Connector: Elbow 28">
            <a:extLst>
              <a:ext uri="{FF2B5EF4-FFF2-40B4-BE49-F238E27FC236}">
                <a16:creationId xmlns:a16="http://schemas.microsoft.com/office/drawing/2014/main" id="{5FD8DC5A-B9E4-43DB-968E-33CF9AE7BF72}"/>
              </a:ext>
            </a:extLst>
          </p:cNvPr>
          <p:cNvCxnSpPr>
            <a:cxnSpLocks/>
          </p:cNvCxnSpPr>
          <p:nvPr/>
        </p:nvCxnSpPr>
        <p:spPr>
          <a:xfrm rot="5400000" flipH="1" flipV="1">
            <a:off x="5681277" y="2694102"/>
            <a:ext cx="5066870" cy="565647"/>
          </a:xfrm>
          <a:prstGeom prst="bentConnector3">
            <a:avLst>
              <a:gd name="adj1" fmla="val 99314"/>
            </a:avLst>
          </a:prstGeom>
          <a:ln>
            <a:solidFill>
              <a:srgbClr val="F325DA"/>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240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585812-0D99-428D-9B39-2561EC7BA7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067" y="0"/>
            <a:ext cx="3429000" cy="6858000"/>
          </a:xfrm>
          <a:prstGeom prst="rect">
            <a:avLst/>
          </a:prstGeom>
          <a:ln w="12700">
            <a:solidFill>
              <a:schemeClr val="tx1"/>
            </a:solidFill>
          </a:ln>
        </p:spPr>
      </p:pic>
      <p:pic>
        <p:nvPicPr>
          <p:cNvPr id="6" name="Picture 5">
            <a:extLst>
              <a:ext uri="{FF2B5EF4-FFF2-40B4-BE49-F238E27FC236}">
                <a16:creationId xmlns:a16="http://schemas.microsoft.com/office/drawing/2014/main" id="{674EC682-CCFF-4037-A5BD-FE621F088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0933" y="0"/>
            <a:ext cx="3429000" cy="6858000"/>
          </a:xfrm>
          <a:prstGeom prst="rect">
            <a:avLst/>
          </a:prstGeom>
          <a:ln w="12700">
            <a:solidFill>
              <a:schemeClr val="tx1"/>
            </a:solidFill>
          </a:ln>
        </p:spPr>
      </p:pic>
      <p:sp>
        <p:nvSpPr>
          <p:cNvPr id="8" name="Rectangle: Rounded Corners 7">
            <a:extLst>
              <a:ext uri="{FF2B5EF4-FFF2-40B4-BE49-F238E27FC236}">
                <a16:creationId xmlns:a16="http://schemas.microsoft.com/office/drawing/2014/main" id="{0997A2FA-F4D4-496E-92CC-835C3EDCF09E}"/>
              </a:ext>
            </a:extLst>
          </p:cNvPr>
          <p:cNvSpPr/>
          <p:nvPr/>
        </p:nvSpPr>
        <p:spPr>
          <a:xfrm>
            <a:off x="7035324" y="2970645"/>
            <a:ext cx="3500215" cy="1858708"/>
          </a:xfrm>
          <a:prstGeom prst="roundRect">
            <a:avLst/>
          </a:prstGeom>
          <a:noFill/>
          <a:ln w="38100">
            <a:solidFill>
              <a:srgbClr val="F32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DBB518-A249-4391-9B8A-19B8A24A9AE3}"/>
              </a:ext>
            </a:extLst>
          </p:cNvPr>
          <p:cNvSpPr/>
          <p:nvPr/>
        </p:nvSpPr>
        <p:spPr>
          <a:xfrm>
            <a:off x="7035323" y="5939327"/>
            <a:ext cx="3500215" cy="452927"/>
          </a:xfrm>
          <a:prstGeom prst="roundRect">
            <a:avLst/>
          </a:prstGeom>
          <a:noFill/>
          <a:ln w="38100">
            <a:solidFill>
              <a:srgbClr val="F32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35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12/5/2018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5</a:t>
            </a:fld>
            <a:endParaRPr lang="en-US"/>
          </a:p>
        </p:txBody>
      </p:sp>
      <p:pic>
        <p:nvPicPr>
          <p:cNvPr id="3" name="Picture 2">
            <a:extLst>
              <a:ext uri="{FF2B5EF4-FFF2-40B4-BE49-F238E27FC236}">
                <a16:creationId xmlns:a16="http://schemas.microsoft.com/office/drawing/2014/main" id="{00F7EF4F-5EFA-4901-BA7E-2952DD251D01}"/>
              </a:ext>
            </a:extLst>
          </p:cNvPr>
          <p:cNvPicPr>
            <a:picLocks noChangeAspect="1"/>
          </p:cNvPicPr>
          <p:nvPr/>
        </p:nvPicPr>
        <p:blipFill>
          <a:blip r:embed="rId2"/>
          <a:stretch>
            <a:fillRect/>
          </a:stretch>
        </p:blipFill>
        <p:spPr>
          <a:xfrm>
            <a:off x="2048843" y="129302"/>
            <a:ext cx="8094314" cy="6041364"/>
          </a:xfrm>
          <a:prstGeom prst="rect">
            <a:avLst/>
          </a:prstGeom>
        </p:spPr>
      </p:pic>
    </p:spTree>
    <p:extLst>
      <p:ext uri="{BB962C8B-B14F-4D97-AF65-F5344CB8AC3E}">
        <p14:creationId xmlns:p14="http://schemas.microsoft.com/office/powerpoint/2010/main" val="33508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12/5/2018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6</a:t>
            </a:fld>
            <a:endParaRPr lang="en-US"/>
          </a:p>
        </p:txBody>
      </p:sp>
      <p:pic>
        <p:nvPicPr>
          <p:cNvPr id="3" name="Picture 2">
            <a:extLst>
              <a:ext uri="{FF2B5EF4-FFF2-40B4-BE49-F238E27FC236}">
                <a16:creationId xmlns:a16="http://schemas.microsoft.com/office/drawing/2014/main" id="{A562A11E-D7A7-4B24-A8A6-CB728EAE211F}"/>
              </a:ext>
            </a:extLst>
          </p:cNvPr>
          <p:cNvPicPr>
            <a:picLocks noChangeAspect="1"/>
          </p:cNvPicPr>
          <p:nvPr/>
        </p:nvPicPr>
        <p:blipFill>
          <a:blip r:embed="rId2"/>
          <a:stretch>
            <a:fillRect/>
          </a:stretch>
        </p:blipFill>
        <p:spPr>
          <a:xfrm>
            <a:off x="2059025" y="123250"/>
            <a:ext cx="8073949" cy="5949225"/>
          </a:xfrm>
          <a:prstGeom prst="rect">
            <a:avLst/>
          </a:prstGeom>
        </p:spPr>
      </p:pic>
    </p:spTree>
    <p:extLst>
      <p:ext uri="{BB962C8B-B14F-4D97-AF65-F5344CB8AC3E}">
        <p14:creationId xmlns:p14="http://schemas.microsoft.com/office/powerpoint/2010/main" val="71128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3FB24-9684-4384-920C-D4E19E08629F}"/>
              </a:ext>
            </a:extLst>
          </p:cNvPr>
          <p:cNvSpPr>
            <a:spLocks noGrp="1"/>
          </p:cNvSpPr>
          <p:nvPr>
            <p:ph type="dt" sz="half" idx="10"/>
          </p:nvPr>
        </p:nvSpPr>
        <p:spPr/>
        <p:txBody>
          <a:bodyPr/>
          <a:lstStyle/>
          <a:p>
            <a:fld id="{C81B9673-AC7F-4F1F-84E4-F0E5EAAE106D}" type="datetime1">
              <a:rPr lang="en-US" smtClean="0"/>
              <a:pPr/>
              <a:t>12/5/2018</a:t>
            </a:fld>
            <a:endParaRPr lang="en-US" dirty="0"/>
          </a:p>
        </p:txBody>
      </p:sp>
      <p:sp>
        <p:nvSpPr>
          <p:cNvPr id="4" name="Slide Number Placeholder 3">
            <a:extLst>
              <a:ext uri="{FF2B5EF4-FFF2-40B4-BE49-F238E27FC236}">
                <a16:creationId xmlns:a16="http://schemas.microsoft.com/office/drawing/2014/main" id="{7DB6F551-AC12-492B-91CA-CB2D4CF6C382}"/>
              </a:ext>
            </a:extLst>
          </p:cNvPr>
          <p:cNvSpPr>
            <a:spLocks noGrp="1"/>
          </p:cNvSpPr>
          <p:nvPr>
            <p:ph type="sldNum" sz="quarter" idx="12"/>
          </p:nvPr>
        </p:nvSpPr>
        <p:spPr/>
        <p:txBody>
          <a:bodyPr/>
          <a:lstStyle/>
          <a:p>
            <a:fld id="{9CD8D479-8942-46E8-A226-A4E01F7A105C}" type="slidenum">
              <a:rPr lang="en-US" smtClean="0"/>
              <a:t>7</a:t>
            </a:fld>
            <a:endParaRPr lang="en-US"/>
          </a:p>
        </p:txBody>
      </p:sp>
      <p:pic>
        <p:nvPicPr>
          <p:cNvPr id="3" name="Picture 2">
            <a:extLst>
              <a:ext uri="{FF2B5EF4-FFF2-40B4-BE49-F238E27FC236}">
                <a16:creationId xmlns:a16="http://schemas.microsoft.com/office/drawing/2014/main" id="{0A26F9DA-40D0-43D9-B6A9-F7A19C2829AC}"/>
              </a:ext>
            </a:extLst>
          </p:cNvPr>
          <p:cNvPicPr>
            <a:picLocks noChangeAspect="1"/>
          </p:cNvPicPr>
          <p:nvPr/>
        </p:nvPicPr>
        <p:blipFill>
          <a:blip r:embed="rId2"/>
          <a:stretch>
            <a:fillRect/>
          </a:stretch>
        </p:blipFill>
        <p:spPr>
          <a:xfrm>
            <a:off x="2054897" y="164478"/>
            <a:ext cx="8082205" cy="6000051"/>
          </a:xfrm>
          <a:prstGeom prst="rect">
            <a:avLst/>
          </a:prstGeom>
        </p:spPr>
      </p:pic>
    </p:spTree>
    <p:extLst>
      <p:ext uri="{BB962C8B-B14F-4D97-AF65-F5344CB8AC3E}">
        <p14:creationId xmlns:p14="http://schemas.microsoft.com/office/powerpoint/2010/main" val="242297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8</a:t>
            </a:fld>
            <a:endParaRPr lang="en-US"/>
          </a:p>
        </p:txBody>
      </p:sp>
      <p:pic>
        <p:nvPicPr>
          <p:cNvPr id="3" name="Picture 2">
            <a:extLst>
              <a:ext uri="{FF2B5EF4-FFF2-40B4-BE49-F238E27FC236}">
                <a16:creationId xmlns:a16="http://schemas.microsoft.com/office/drawing/2014/main" id="{BB7125C5-93FF-43DF-9871-AA59F6FDC68F}"/>
              </a:ext>
            </a:extLst>
          </p:cNvPr>
          <p:cNvPicPr>
            <a:picLocks noChangeAspect="1"/>
          </p:cNvPicPr>
          <p:nvPr/>
        </p:nvPicPr>
        <p:blipFill rotWithShape="1">
          <a:blip r:embed="rId2">
            <a:extLst>
              <a:ext uri="{28A0092B-C50C-407E-A947-70E740481C1C}">
                <a14:useLocalDpi xmlns:a14="http://schemas.microsoft.com/office/drawing/2010/main" val="0"/>
              </a:ext>
            </a:extLst>
          </a:blip>
          <a:srcRect t="13268" r="6746"/>
          <a:stretch/>
        </p:blipFill>
        <p:spPr>
          <a:xfrm>
            <a:off x="122140" y="248283"/>
            <a:ext cx="8511899" cy="5937463"/>
          </a:xfrm>
          <a:prstGeom prst="rect">
            <a:avLst/>
          </a:prstGeom>
        </p:spPr>
      </p:pic>
      <p:sp>
        <p:nvSpPr>
          <p:cNvPr id="5" name="TextBox 4">
            <a:extLst>
              <a:ext uri="{FF2B5EF4-FFF2-40B4-BE49-F238E27FC236}">
                <a16:creationId xmlns:a16="http://schemas.microsoft.com/office/drawing/2014/main" id="{2ED35231-224D-4ED8-BB43-3BDA369DC944}"/>
              </a:ext>
            </a:extLst>
          </p:cNvPr>
          <p:cNvSpPr txBox="1"/>
          <p:nvPr/>
        </p:nvSpPr>
        <p:spPr>
          <a:xfrm>
            <a:off x="6352525" y="5844540"/>
            <a:ext cx="5717334" cy="400110"/>
          </a:xfrm>
          <a:prstGeom prst="rect">
            <a:avLst/>
          </a:prstGeom>
          <a:solidFill>
            <a:schemeClr val="accent2"/>
          </a:solidFill>
        </p:spPr>
        <p:txBody>
          <a:bodyPr wrap="none" rtlCol="0">
            <a:spAutoFit/>
          </a:bodyPr>
          <a:lstStyle/>
          <a:p>
            <a:r>
              <a:rPr lang="en-US" sz="2000" dirty="0" err="1"/>
              <a:t>Washwater</a:t>
            </a:r>
            <a:r>
              <a:rPr lang="en-US" sz="2000" dirty="0"/>
              <a:t> discharge from high rise construction site</a:t>
            </a:r>
          </a:p>
        </p:txBody>
      </p:sp>
      <p:pic>
        <p:nvPicPr>
          <p:cNvPr id="6" name="Picture 5">
            <a:extLst>
              <a:ext uri="{FF2B5EF4-FFF2-40B4-BE49-F238E27FC236}">
                <a16:creationId xmlns:a16="http://schemas.microsoft.com/office/drawing/2014/main" id="{50BA40B2-5334-4094-9C43-27E48910E305}"/>
              </a:ext>
            </a:extLst>
          </p:cNvPr>
          <p:cNvPicPr>
            <a:picLocks noChangeAspect="1"/>
          </p:cNvPicPr>
          <p:nvPr/>
        </p:nvPicPr>
        <p:blipFill>
          <a:blip r:embed="rId3"/>
          <a:stretch>
            <a:fillRect/>
          </a:stretch>
        </p:blipFill>
        <p:spPr>
          <a:xfrm>
            <a:off x="6803510" y="112139"/>
            <a:ext cx="5266349" cy="4309506"/>
          </a:xfrm>
          <a:prstGeom prst="rect">
            <a:avLst/>
          </a:prstGeom>
        </p:spPr>
      </p:pic>
    </p:spTree>
    <p:extLst>
      <p:ext uri="{BB962C8B-B14F-4D97-AF65-F5344CB8AC3E}">
        <p14:creationId xmlns:p14="http://schemas.microsoft.com/office/powerpoint/2010/main" val="332221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13C2AA-AE2A-4180-9962-2CC1AFE482B2}"/>
              </a:ext>
            </a:extLst>
          </p:cNvPr>
          <p:cNvSpPr>
            <a:spLocks noGrp="1"/>
          </p:cNvSpPr>
          <p:nvPr>
            <p:ph type="sldNum" sz="quarter" idx="12"/>
          </p:nvPr>
        </p:nvSpPr>
        <p:spPr/>
        <p:txBody>
          <a:bodyPr/>
          <a:lstStyle/>
          <a:p>
            <a:fld id="{9CD8D479-8942-46E8-A226-A4E01F7A105C}" type="slidenum">
              <a:rPr lang="en-US" smtClean="0"/>
              <a:t>9</a:t>
            </a:fld>
            <a:endParaRPr lang="en-US"/>
          </a:p>
        </p:txBody>
      </p:sp>
      <p:pic>
        <p:nvPicPr>
          <p:cNvPr id="3" name="Picture 2">
            <a:extLst>
              <a:ext uri="{FF2B5EF4-FFF2-40B4-BE49-F238E27FC236}">
                <a16:creationId xmlns:a16="http://schemas.microsoft.com/office/drawing/2014/main" id="{5923D600-30B9-4BBA-9D0E-351764D72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109" y="146150"/>
            <a:ext cx="8081781" cy="6061336"/>
          </a:xfrm>
          <a:prstGeom prst="rect">
            <a:avLst/>
          </a:prstGeom>
        </p:spPr>
      </p:pic>
    </p:spTree>
    <p:extLst>
      <p:ext uri="{BB962C8B-B14F-4D97-AF65-F5344CB8AC3E}">
        <p14:creationId xmlns:p14="http://schemas.microsoft.com/office/powerpoint/2010/main" val="342303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1490</TotalTime>
  <Words>1907</Words>
  <Application>Microsoft Office PowerPoint</Application>
  <PresentationFormat>Widescreen</PresentationFormat>
  <Paragraphs>346</Paragraphs>
  <Slides>43</Slides>
  <Notes>15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Corbel</vt:lpstr>
      <vt:lpstr>Wingdings</vt:lpstr>
      <vt:lpstr>Retrospect</vt:lpstr>
      <vt:lpstr>NPDES Project Water Pollution Prevention and Compliance</vt:lpstr>
      <vt:lpstr>The Mexico Beach House that Survived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NPDES Team:  Here to help!</vt:lpstr>
      <vt:lpstr>PowerPoint Presentation</vt:lpstr>
      <vt:lpstr>PowerPoint Presentation</vt:lpstr>
      <vt:lpstr>PowerPoint Presentation</vt:lpstr>
      <vt:lpstr>PowerPoint Presentation</vt:lpstr>
      <vt:lpstr>The NPDES Project</vt:lpstr>
      <vt:lpstr>Untangling the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lpstr>Reporting Polluted Discharges </vt:lpstr>
      <vt:lpstr>Why should we report?</vt:lpstr>
      <vt:lpstr>Why should we report?</vt:lpstr>
      <vt:lpstr>How to Report</vt:lpstr>
      <vt:lpstr>Muddy Storm Water</vt:lpstr>
      <vt:lpstr>Illicit Discharges</vt:lpstr>
      <vt:lpstr>Dewatering Discharges</vt:lpstr>
      <vt:lpstr>Sewage Spills</vt:lpstr>
      <vt:lpstr>Reporting Guides</vt:lpstr>
      <vt:lpstr>Questions?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NPDES Project</dc:title>
  <dc:creator>Jamie Tanimoto</dc:creator>
  <cp:lastModifiedBy>Jamie Tanimoto</cp:lastModifiedBy>
  <cp:revision>101</cp:revision>
  <cp:lastPrinted>2018-11-13T04:04:26Z</cp:lastPrinted>
  <dcterms:created xsi:type="dcterms:W3CDTF">2018-11-06T20:36:46Z</dcterms:created>
  <dcterms:modified xsi:type="dcterms:W3CDTF">2018-12-05T20:00:11Z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