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28"/>
  </p:notesMasterIdLst>
  <p:handoutMasterIdLst>
    <p:handoutMasterId r:id="rId29"/>
  </p:handoutMasterIdLst>
  <p:sldIdLst>
    <p:sldId id="258" r:id="rId2"/>
    <p:sldId id="301" r:id="rId3"/>
    <p:sldId id="285" r:id="rId4"/>
    <p:sldId id="286" r:id="rId5"/>
    <p:sldId id="287" r:id="rId6"/>
    <p:sldId id="295" r:id="rId7"/>
    <p:sldId id="318" r:id="rId8"/>
    <p:sldId id="321" r:id="rId9"/>
    <p:sldId id="348" r:id="rId10"/>
    <p:sldId id="362" r:id="rId11"/>
    <p:sldId id="363" r:id="rId12"/>
    <p:sldId id="361" r:id="rId13"/>
    <p:sldId id="347" r:id="rId14"/>
    <p:sldId id="356" r:id="rId15"/>
    <p:sldId id="359" r:id="rId16"/>
    <p:sldId id="353" r:id="rId17"/>
    <p:sldId id="351" r:id="rId18"/>
    <p:sldId id="352" r:id="rId19"/>
    <p:sldId id="349" r:id="rId20"/>
    <p:sldId id="357" r:id="rId21"/>
    <p:sldId id="350" r:id="rId22"/>
    <p:sldId id="360" r:id="rId23"/>
    <p:sldId id="355" r:id="rId24"/>
    <p:sldId id="358" r:id="rId25"/>
    <p:sldId id="346" r:id="rId26"/>
    <p:sldId id="294" r:id="rId27"/>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9E1"/>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29" autoAdjust="0"/>
    <p:restoredTop sz="91166" autoAdjust="0"/>
  </p:normalViewPr>
  <p:slideViewPr>
    <p:cSldViewPr snapToGrid="0">
      <p:cViewPr varScale="1">
        <p:scale>
          <a:sx n="94" d="100"/>
          <a:sy n="94" d="100"/>
        </p:scale>
        <p:origin x="90" y="204"/>
      </p:cViewPr>
      <p:guideLst>
        <p:guide orient="horz" pos="2160"/>
        <p:guide pos="3840"/>
      </p:guideLst>
    </p:cSldViewPr>
  </p:slideViewPr>
  <p:notesTextViewPr>
    <p:cViewPr>
      <p:scale>
        <a:sx n="3" d="2"/>
        <a:sy n="3" d="2"/>
      </p:scale>
      <p:origin x="0" y="0"/>
    </p:cViewPr>
  </p:notesTextViewPr>
  <p:notesViewPr>
    <p:cSldViewPr snapToGrid="0">
      <p:cViewPr varScale="1">
        <p:scale>
          <a:sx n="69" d="100"/>
          <a:sy n="69" d="100"/>
        </p:scale>
        <p:origin x="2568"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0E08F2E-5F06-4CE2-A139-452A1382A6F0}" type="datetimeFigureOut">
              <a:rPr lang="en-US"/>
              <a:t>11/26/2018</a:t>
            </a:fld>
            <a:endParaRPr/>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A4C5DC6-1594-414D-9341-ABA08739246C}" type="datetimeFigureOut">
              <a:rPr lang="en-US"/>
              <a:t>11/26/2018</a:t>
            </a:fld>
            <a:endParaRPr/>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were required to do improvements to the existing 60” culvert under the road. You can see the headwall they were building here. They had already done work on the culvert.  And they established a detention basin in front of the culvert, adding a barrier at the front.</a:t>
            </a:r>
          </a:p>
        </p:txBody>
      </p:sp>
      <p:sp>
        <p:nvSpPr>
          <p:cNvPr id="4" name="Slide Number Placeholder 3"/>
          <p:cNvSpPr>
            <a:spLocks noGrp="1"/>
          </p:cNvSpPr>
          <p:nvPr>
            <p:ph type="sldNum" sz="quarter" idx="5"/>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3494775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detention basin, the headwall is back here, and this is the area it drains.</a:t>
            </a:r>
          </a:p>
          <a:p>
            <a:r>
              <a:rPr lang="en-US" dirty="0"/>
              <a:t>But remember – this area feeds a 60” culvert that existed there before construction ever began, so we know a lot of water flows through this area. So, if we know that a lot of water comes through this area – do we think the basin and the silt fence installed around it is big enough to handle that flow?</a:t>
            </a:r>
          </a:p>
          <a:p>
            <a:r>
              <a:rPr lang="en-US" dirty="0"/>
              <a:t>No – there was evidence that the flows overwhelmed the BMPs – first, the silt fence at the low spot was damaged and mud stains show that muddy storm water overtopped it…</a:t>
            </a:r>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1028852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close up of where the silt fence was overtopped</a:t>
            </a:r>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2189807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can see, looking at the new culvert and the barrier they placed in front of it that muddy storm water flowed over the top.</a:t>
            </a:r>
          </a:p>
          <a:p>
            <a:r>
              <a:rPr lang="en-US" dirty="0"/>
              <a:t>So we know that this basin in the natural drainage way was overwhelmed and couldn’t provide actual detention and treatment, and muddy storm water discharged from the site to </a:t>
            </a:r>
            <a:r>
              <a:rPr lang="en-US" dirty="0" err="1"/>
              <a:t>Kaelepulu</a:t>
            </a:r>
            <a:r>
              <a:rPr lang="en-US" dirty="0"/>
              <a:t> Stream.</a:t>
            </a:r>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1544380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situation was here, in the middle area of the site. It was a large detention basin, but it also received stormwater from </a:t>
            </a:r>
            <a:r>
              <a:rPr lang="en-US"/>
              <a:t>the bulk of the site.</a:t>
            </a: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3478594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Subdivision of 1+ acre home lots on the windward side</a:t>
            </a:r>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954880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232010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2875199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840431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133453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1080752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2570368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Subdivision of 1+ acre home lots on the windward side, building roads, installing utilities. They subdivided and created lots, but they weren’t planning to grade or develop the lots themselves in any way. This project is pretty different from FD’s projects, but had some good lessons learned that anyone could relate to.</a:t>
            </a:r>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3701370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site, where its situated, and what it looks now like on a sunny day.</a:t>
            </a:r>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2198536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in 2014, shortly after they first started work, they were doing a ton of things at once. Building the roads,</a:t>
            </a:r>
          </a:p>
        </p:txBody>
      </p:sp>
      <p:sp>
        <p:nvSpPr>
          <p:cNvPr id="4" name="Slide Number Placeholder 3"/>
          <p:cNvSpPr>
            <a:spLocks noGrp="1"/>
          </p:cNvSpPr>
          <p:nvPr>
            <p:ph type="sldNum" sz="quarter" idx="5"/>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2397415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Installing utilities and infrastructure</a:t>
            </a:r>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2013249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while they had no plans to develop individual lots, they cleared the lots; while they didn’t say why, I believe it’s so they could show prospective buyers what the lay of the land is like. The stabilization efforts after they cleared were not aggressive.</a:t>
            </a:r>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3821837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the figures that was developed for their NPDES construction storm water permit. (Please ignore the markings, as I had to steal this off a DOH inspection report, and didn’t have a clean copy.) you can see the project limits, storm water flows, and some existing drainage structures on the road.</a:t>
            </a:r>
          </a:p>
        </p:txBody>
      </p:sp>
      <p:sp>
        <p:nvSpPr>
          <p:cNvPr id="4" name="Slide Number Placeholder 3"/>
          <p:cNvSpPr>
            <a:spLocks noGrp="1"/>
          </p:cNvSpPr>
          <p:nvPr>
            <p:ph type="sldNum" sz="quarter" idx="5"/>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1772400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 had two situations of installing detention basin in natural drainage ways. The first is here, at the bottom of the site. We can see with the flow arrows and some logic, that storm water will flow towards this existing 60” pipe that goes under the road. (click for animation). And at the green circle, they were doing improvements to the existing drainage and installed a detention basin.</a:t>
            </a:r>
          </a:p>
        </p:txBody>
      </p:sp>
      <p:sp>
        <p:nvSpPr>
          <p:cNvPr id="4" name="Slide Number Placeholder 3"/>
          <p:cNvSpPr>
            <a:spLocks noGrp="1"/>
          </p:cNvSpPr>
          <p:nvPr>
            <p:ph type="sldNum" sz="quarter" idx="5"/>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150707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554F78-05E6-4868-94B1-5827AE9AB43C}"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958CF-EBAE-4DEB-A2C1-CE30E212549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96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55A74-0919-413E-865C-E0E8D1722ED7}" type="datetime1">
              <a:rPr lang="en-US" smtClean="0"/>
              <a:pPr/>
              <a:t>11/26/2018</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9651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BFE46A-5893-4F80-829A-F37AF8AAC03B}" type="datetime1">
              <a:rPr lang="en-US" smtClean="0"/>
              <a:pPr/>
              <a:t>11/26/2018</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48906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11/26/2018</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11/26/2018</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7275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554F78-05E6-4868-94B1-5827AE9AB43C}"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958CF-EBAE-4DEB-A2C1-CE30E212549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5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A66BA0-BF77-43AC-894A-20AD8220B887}" type="datetime1">
              <a:rPr lang="en-US" smtClean="0"/>
              <a:pPr/>
              <a:t>11/26/2018</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44043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C81B4D-F060-418E-A958-B2BDC1A258F8}" type="datetime1">
              <a:rPr lang="en-US" smtClean="0"/>
              <a:pPr/>
              <a:t>11/26/2018</a:t>
            </a:fld>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9CD8D479-8942-46E8-A226-A4E01F7A105C}" type="slidenum">
              <a:rPr lang="en-US" smtClean="0"/>
              <a:t>‹#›</a:t>
            </a:fld>
            <a:endParaRPr lang="en-US" dirty="0"/>
          </a:p>
        </p:txBody>
      </p:sp>
    </p:spTree>
    <p:extLst>
      <p:ext uri="{BB962C8B-B14F-4D97-AF65-F5344CB8AC3E}">
        <p14:creationId xmlns:p14="http://schemas.microsoft.com/office/powerpoint/2010/main" val="165678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86AC23-C97B-41FB-9B89-C7FE0FB631CA}" type="datetime1">
              <a:rPr lang="en-US" smtClean="0"/>
              <a:pPr/>
              <a:t>11/26/2018</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68206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81B9673-AC7F-4F1F-84E4-F0E5EAAE106D}" type="datetime1">
              <a:rPr lang="en-US" smtClean="0"/>
              <a:pPr/>
              <a:t>11/26/2018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Add a footer</a:t>
            </a:r>
            <a:endParaRPr lang="en-US" dirty="0"/>
          </a:p>
        </p:txBody>
      </p:sp>
      <p:sp>
        <p:nvSpPr>
          <p:cNvPr id="9" name="Slide Number Placeholder 8"/>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1700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A2A3310-D664-4933-9402-AB5DB0887727}" type="datetime1">
              <a:rPr lang="en-US" smtClean="0"/>
              <a:pPr/>
              <a:t>11/26/2018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D8D479-8942-46E8-A226-A4E01F7A105C}" type="slidenum">
              <a:rPr lang="en-US" smtClean="0"/>
              <a:t>‹#›</a:t>
            </a:fld>
            <a:endParaRPr lang="en-US"/>
          </a:p>
        </p:txBody>
      </p:sp>
    </p:spTree>
    <p:extLst>
      <p:ext uri="{BB962C8B-B14F-4D97-AF65-F5344CB8AC3E}">
        <p14:creationId xmlns:p14="http://schemas.microsoft.com/office/powerpoint/2010/main" val="353216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1447A63-5E3D-469C-A0D1-119323F4F95E}" type="datetime1">
              <a:rPr lang="en-US" smtClean="0"/>
              <a:pPr/>
              <a:t>11/26/2018</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58532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E56E745-E731-42F7-BC46-83DD513FC98F}" type="datetime1">
              <a:rPr lang="en-US" smtClean="0"/>
              <a:pPr/>
              <a:t>11/26/2018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Add a footer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CD8D479-8942-46E8-A226-A4E01F7A105C}"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EEAE23-A130-455D-B6B9-7C2DDE194FF5}"/>
              </a:ext>
            </a:extLst>
          </p:cNvPr>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6941511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65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mailto:NPDES@tlcghawaii.com" TargetMode="External"/><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7.xml"/><Relationship Id="rId5" Type="http://schemas.openxmlformats.org/officeDocument/2006/relationships/image" Target="../media/image10.gi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learning-otb.com/index.php/tools-concept1/743-e-games"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www.kailuawaterways.com/olomana/"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5618" y="5322013"/>
            <a:ext cx="7435065" cy="1403760"/>
          </a:xfrm>
          <a:solidFill>
            <a:schemeClr val="bg1">
              <a:lumMod val="75000"/>
            </a:schemeClr>
          </a:solidFill>
        </p:spPr>
        <p:txBody>
          <a:bodyPr anchor="ctr">
            <a:normAutofit fontScale="90000"/>
          </a:bodyPr>
          <a:lstStyle/>
          <a:p>
            <a:r>
              <a:rPr lang="en-US" sz="7200" dirty="0"/>
              <a:t>NPDES Project</a:t>
            </a:r>
            <a:br>
              <a:rPr lang="en-US" sz="7200" dirty="0"/>
            </a:br>
            <a:r>
              <a:rPr lang="en-US" sz="3600" dirty="0"/>
              <a:t>Water Pollution Prevention and Compliance</a:t>
            </a:r>
            <a:endParaRPr lang="en-US" sz="7200" dirty="0"/>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885CA9-77F8-4186-B768-183AF6A12625}"/>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E2DC3336-2F46-4600-921F-43D4FD8A5CA7}"/>
              </a:ext>
            </a:extLst>
          </p:cNvPr>
          <p:cNvSpPr>
            <a:spLocks noGrp="1"/>
          </p:cNvSpPr>
          <p:nvPr>
            <p:ph type="sldNum" sz="quarter" idx="12"/>
          </p:nvPr>
        </p:nvSpPr>
        <p:spPr/>
        <p:txBody>
          <a:bodyPr/>
          <a:lstStyle/>
          <a:p>
            <a:fld id="{9CD8D479-8942-46E8-A226-A4E01F7A105C}" type="slidenum">
              <a:rPr lang="en-US" smtClean="0"/>
              <a:t>10</a:t>
            </a:fld>
            <a:endParaRPr lang="en-US"/>
          </a:p>
        </p:txBody>
      </p:sp>
      <p:pic>
        <p:nvPicPr>
          <p:cNvPr id="5" name="Picture 4">
            <a:extLst>
              <a:ext uri="{FF2B5EF4-FFF2-40B4-BE49-F238E27FC236}">
                <a16:creationId xmlns:a16="http://schemas.microsoft.com/office/drawing/2014/main" id="{7452F03E-07CB-46E2-8EE6-903D9CB00E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1734" y="277838"/>
            <a:ext cx="7448532" cy="5586400"/>
          </a:xfrm>
          <a:prstGeom prst="rect">
            <a:avLst/>
          </a:prstGeom>
        </p:spPr>
      </p:pic>
    </p:spTree>
    <p:extLst>
      <p:ext uri="{BB962C8B-B14F-4D97-AF65-F5344CB8AC3E}">
        <p14:creationId xmlns:p14="http://schemas.microsoft.com/office/powerpoint/2010/main" val="315682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885CA9-77F8-4186-B768-183AF6A12625}"/>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E2DC3336-2F46-4600-921F-43D4FD8A5CA7}"/>
              </a:ext>
            </a:extLst>
          </p:cNvPr>
          <p:cNvSpPr>
            <a:spLocks noGrp="1"/>
          </p:cNvSpPr>
          <p:nvPr>
            <p:ph type="sldNum" sz="quarter" idx="12"/>
          </p:nvPr>
        </p:nvSpPr>
        <p:spPr/>
        <p:txBody>
          <a:bodyPr/>
          <a:lstStyle/>
          <a:p>
            <a:fld id="{9CD8D479-8942-46E8-A226-A4E01F7A105C}" type="slidenum">
              <a:rPr lang="en-US" smtClean="0"/>
              <a:t>11</a:t>
            </a:fld>
            <a:endParaRPr lang="en-US"/>
          </a:p>
        </p:txBody>
      </p:sp>
      <p:pic>
        <p:nvPicPr>
          <p:cNvPr id="9" name="Picture 8">
            <a:extLst>
              <a:ext uri="{FF2B5EF4-FFF2-40B4-BE49-F238E27FC236}">
                <a16:creationId xmlns:a16="http://schemas.microsoft.com/office/drawing/2014/main" id="{59506441-D30A-4B2B-A0E8-12B8B5C14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03" y="123363"/>
            <a:ext cx="5907293" cy="4430470"/>
          </a:xfrm>
          <a:prstGeom prst="rect">
            <a:avLst/>
          </a:prstGeom>
        </p:spPr>
      </p:pic>
      <p:pic>
        <p:nvPicPr>
          <p:cNvPr id="11" name="Picture 10">
            <a:extLst>
              <a:ext uri="{FF2B5EF4-FFF2-40B4-BE49-F238E27FC236}">
                <a16:creationId xmlns:a16="http://schemas.microsoft.com/office/drawing/2014/main" id="{721265F8-CBA2-4CF5-9E3F-A95EC6EECB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1780355"/>
            <a:ext cx="6009098" cy="4506824"/>
          </a:xfrm>
          <a:prstGeom prst="rect">
            <a:avLst/>
          </a:prstGeom>
        </p:spPr>
      </p:pic>
    </p:spTree>
    <p:extLst>
      <p:ext uri="{BB962C8B-B14F-4D97-AF65-F5344CB8AC3E}">
        <p14:creationId xmlns:p14="http://schemas.microsoft.com/office/powerpoint/2010/main" val="420638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885CA9-77F8-4186-B768-183AF6A12625}"/>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E2DC3336-2F46-4600-921F-43D4FD8A5CA7}"/>
              </a:ext>
            </a:extLst>
          </p:cNvPr>
          <p:cNvSpPr>
            <a:spLocks noGrp="1"/>
          </p:cNvSpPr>
          <p:nvPr>
            <p:ph type="sldNum" sz="quarter" idx="12"/>
          </p:nvPr>
        </p:nvSpPr>
        <p:spPr/>
        <p:txBody>
          <a:bodyPr/>
          <a:lstStyle/>
          <a:p>
            <a:fld id="{9CD8D479-8942-46E8-A226-A4E01F7A105C}" type="slidenum">
              <a:rPr lang="en-US" smtClean="0"/>
              <a:t>12</a:t>
            </a:fld>
            <a:endParaRPr lang="en-US"/>
          </a:p>
        </p:txBody>
      </p:sp>
      <p:pic>
        <p:nvPicPr>
          <p:cNvPr id="6" name="Picture 5">
            <a:extLst>
              <a:ext uri="{FF2B5EF4-FFF2-40B4-BE49-F238E27FC236}">
                <a16:creationId xmlns:a16="http://schemas.microsoft.com/office/drawing/2014/main" id="{6E28EA68-46EC-44AC-AA96-0EAA1BAC9A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05" y="90835"/>
            <a:ext cx="5813300" cy="4359975"/>
          </a:xfrm>
          <a:prstGeom prst="rect">
            <a:avLst/>
          </a:prstGeom>
        </p:spPr>
      </p:pic>
      <p:pic>
        <p:nvPicPr>
          <p:cNvPr id="8" name="Picture 7">
            <a:extLst>
              <a:ext uri="{FF2B5EF4-FFF2-40B4-BE49-F238E27FC236}">
                <a16:creationId xmlns:a16="http://schemas.microsoft.com/office/drawing/2014/main" id="{78B5A56E-48C4-492E-98AB-13B8F71865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1129" y="1707688"/>
            <a:ext cx="6081766" cy="4561325"/>
          </a:xfrm>
          <a:prstGeom prst="rect">
            <a:avLst/>
          </a:prstGeom>
        </p:spPr>
      </p:pic>
    </p:spTree>
    <p:extLst>
      <p:ext uri="{BB962C8B-B14F-4D97-AF65-F5344CB8AC3E}">
        <p14:creationId xmlns:p14="http://schemas.microsoft.com/office/powerpoint/2010/main" val="8191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13</a:t>
            </a:fld>
            <a:endParaRPr lang="en-US"/>
          </a:p>
        </p:txBody>
      </p:sp>
      <p:pic>
        <p:nvPicPr>
          <p:cNvPr id="5" name="Picture 4">
            <a:extLst>
              <a:ext uri="{FF2B5EF4-FFF2-40B4-BE49-F238E27FC236}">
                <a16:creationId xmlns:a16="http://schemas.microsoft.com/office/drawing/2014/main" id="{F567625E-989C-494C-A624-DC38DCAA6774}"/>
              </a:ext>
            </a:extLst>
          </p:cNvPr>
          <p:cNvPicPr>
            <a:picLocks noChangeAspect="1"/>
          </p:cNvPicPr>
          <p:nvPr/>
        </p:nvPicPr>
        <p:blipFill>
          <a:blip r:embed="rId3"/>
          <a:stretch>
            <a:fillRect/>
          </a:stretch>
        </p:blipFill>
        <p:spPr>
          <a:xfrm>
            <a:off x="977570" y="-76223"/>
            <a:ext cx="10543160" cy="6112422"/>
          </a:xfrm>
          <a:prstGeom prst="rect">
            <a:avLst/>
          </a:prstGeom>
        </p:spPr>
      </p:pic>
    </p:spTree>
    <p:extLst>
      <p:ext uri="{BB962C8B-B14F-4D97-AF65-F5344CB8AC3E}">
        <p14:creationId xmlns:p14="http://schemas.microsoft.com/office/powerpoint/2010/main" val="248777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14</a:t>
            </a:fld>
            <a:endParaRPr lang="en-US"/>
          </a:p>
        </p:txBody>
      </p:sp>
      <p:sp>
        <p:nvSpPr>
          <p:cNvPr id="6" name="TextBox 5">
            <a:extLst>
              <a:ext uri="{FF2B5EF4-FFF2-40B4-BE49-F238E27FC236}">
                <a16:creationId xmlns:a16="http://schemas.microsoft.com/office/drawing/2014/main" id="{E0B67FC6-ED18-4C27-B018-546082575557}"/>
              </a:ext>
            </a:extLst>
          </p:cNvPr>
          <p:cNvSpPr txBox="1"/>
          <p:nvPr/>
        </p:nvSpPr>
        <p:spPr>
          <a:xfrm>
            <a:off x="195367" y="113666"/>
            <a:ext cx="8586068" cy="584775"/>
          </a:xfrm>
          <a:prstGeom prst="rect">
            <a:avLst/>
          </a:prstGeom>
          <a:solidFill>
            <a:schemeClr val="accent2"/>
          </a:solidFill>
        </p:spPr>
        <p:txBody>
          <a:bodyPr wrap="none" rtlCol="0">
            <a:spAutoFit/>
          </a:bodyPr>
          <a:lstStyle/>
          <a:p>
            <a:r>
              <a:rPr lang="en-US" sz="3200" dirty="0"/>
              <a:t>Lesson: Don’t put BMPs in natural drainage ways</a:t>
            </a:r>
          </a:p>
        </p:txBody>
      </p:sp>
      <p:pic>
        <p:nvPicPr>
          <p:cNvPr id="8" name="Picture 7">
            <a:extLst>
              <a:ext uri="{FF2B5EF4-FFF2-40B4-BE49-F238E27FC236}">
                <a16:creationId xmlns:a16="http://schemas.microsoft.com/office/drawing/2014/main" id="{5630CCCE-C10E-46F2-8B78-DCC1F8372033}"/>
              </a:ext>
            </a:extLst>
          </p:cNvPr>
          <p:cNvPicPr>
            <a:picLocks noChangeAspect="1"/>
          </p:cNvPicPr>
          <p:nvPr/>
        </p:nvPicPr>
        <p:blipFill>
          <a:blip r:embed="rId3"/>
          <a:stretch>
            <a:fillRect/>
          </a:stretch>
        </p:blipFill>
        <p:spPr>
          <a:xfrm>
            <a:off x="2048454" y="910527"/>
            <a:ext cx="8095092" cy="5036946"/>
          </a:xfrm>
          <a:prstGeom prst="rect">
            <a:avLst/>
          </a:prstGeom>
        </p:spPr>
      </p:pic>
      <p:sp>
        <p:nvSpPr>
          <p:cNvPr id="9" name="Freeform: Shape 8">
            <a:extLst>
              <a:ext uri="{FF2B5EF4-FFF2-40B4-BE49-F238E27FC236}">
                <a16:creationId xmlns:a16="http://schemas.microsoft.com/office/drawing/2014/main" id="{72D17E33-6FC8-41C2-996D-FCC1217ED7FF}"/>
              </a:ext>
            </a:extLst>
          </p:cNvPr>
          <p:cNvSpPr/>
          <p:nvPr/>
        </p:nvSpPr>
        <p:spPr>
          <a:xfrm>
            <a:off x="5174901" y="5034225"/>
            <a:ext cx="3979147" cy="864158"/>
          </a:xfrm>
          <a:custGeom>
            <a:avLst/>
            <a:gdLst>
              <a:gd name="connsiteX0" fmla="*/ 3949002 w 3949002"/>
              <a:gd name="connsiteY0" fmla="*/ 854109 h 854109"/>
              <a:gd name="connsiteX1" fmla="*/ 3336053 w 3949002"/>
              <a:gd name="connsiteY1" fmla="*/ 231112 h 854109"/>
              <a:gd name="connsiteX2" fmla="*/ 2692958 w 3949002"/>
              <a:gd name="connsiteY2" fmla="*/ 60290 h 854109"/>
              <a:gd name="connsiteX3" fmla="*/ 1969477 w 3949002"/>
              <a:gd name="connsiteY3" fmla="*/ 170822 h 854109"/>
              <a:gd name="connsiteX4" fmla="*/ 1024932 w 3949002"/>
              <a:gd name="connsiteY4" fmla="*/ 311498 h 854109"/>
              <a:gd name="connsiteX5" fmla="*/ 0 w 3949002"/>
              <a:gd name="connsiteY5" fmla="*/ 0 h 85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9002" h="854109">
                <a:moveTo>
                  <a:pt x="3949002" y="854109"/>
                </a:moveTo>
                <a:cubicBezTo>
                  <a:pt x="3747198" y="608762"/>
                  <a:pt x="3545394" y="363415"/>
                  <a:pt x="3336053" y="231112"/>
                </a:cubicBezTo>
                <a:cubicBezTo>
                  <a:pt x="3126712" y="98809"/>
                  <a:pt x="2920721" y="70338"/>
                  <a:pt x="2692958" y="60290"/>
                </a:cubicBezTo>
                <a:cubicBezTo>
                  <a:pt x="2465195" y="50242"/>
                  <a:pt x="1969477" y="170822"/>
                  <a:pt x="1969477" y="170822"/>
                </a:cubicBezTo>
                <a:cubicBezTo>
                  <a:pt x="1691473" y="212690"/>
                  <a:pt x="1353178" y="339968"/>
                  <a:pt x="1024932" y="311498"/>
                </a:cubicBezTo>
                <a:cubicBezTo>
                  <a:pt x="696686" y="283028"/>
                  <a:pt x="348343" y="141514"/>
                  <a:pt x="0" y="0"/>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AEDCBE1B-6D1B-4A7E-AF06-10AE103037C0}"/>
              </a:ext>
            </a:extLst>
          </p:cNvPr>
          <p:cNvSpPr/>
          <p:nvPr/>
        </p:nvSpPr>
        <p:spPr>
          <a:xfrm rot="20496486">
            <a:off x="1824451" y="5188436"/>
            <a:ext cx="3438494" cy="101129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Situation 1</a:t>
            </a:r>
            <a:endParaRPr lang="en-US" dirty="0">
              <a:solidFill>
                <a:schemeClr val="tx1"/>
              </a:solidFill>
            </a:endParaRPr>
          </a:p>
        </p:txBody>
      </p:sp>
    </p:spTree>
    <p:extLst>
      <p:ext uri="{BB962C8B-B14F-4D97-AF65-F5344CB8AC3E}">
        <p14:creationId xmlns:p14="http://schemas.microsoft.com/office/powerpoint/2010/main" val="37927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15</a:t>
            </a:fld>
            <a:endParaRPr lang="en-US"/>
          </a:p>
        </p:txBody>
      </p:sp>
      <p:pic>
        <p:nvPicPr>
          <p:cNvPr id="8" name="Picture 7">
            <a:extLst>
              <a:ext uri="{FF2B5EF4-FFF2-40B4-BE49-F238E27FC236}">
                <a16:creationId xmlns:a16="http://schemas.microsoft.com/office/drawing/2014/main" id="{30E7969B-A939-4779-B849-4D53CFF00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637" y="226487"/>
            <a:ext cx="7562725" cy="5672043"/>
          </a:xfrm>
          <a:prstGeom prst="rect">
            <a:avLst/>
          </a:prstGeom>
        </p:spPr>
      </p:pic>
    </p:spTree>
    <p:extLst>
      <p:ext uri="{BB962C8B-B14F-4D97-AF65-F5344CB8AC3E}">
        <p14:creationId xmlns:p14="http://schemas.microsoft.com/office/powerpoint/2010/main" val="124270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16</a:t>
            </a:fld>
            <a:endParaRPr lang="en-US"/>
          </a:p>
        </p:txBody>
      </p:sp>
      <p:pic>
        <p:nvPicPr>
          <p:cNvPr id="6" name="Picture 5">
            <a:extLst>
              <a:ext uri="{FF2B5EF4-FFF2-40B4-BE49-F238E27FC236}">
                <a16:creationId xmlns:a16="http://schemas.microsoft.com/office/drawing/2014/main" id="{A5314198-E8B0-4BE6-BD73-BD3EDF5382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7336" y="251208"/>
            <a:ext cx="7757327" cy="5817996"/>
          </a:xfrm>
          <a:prstGeom prst="rect">
            <a:avLst/>
          </a:prstGeom>
        </p:spPr>
      </p:pic>
    </p:spTree>
    <p:extLst>
      <p:ext uri="{BB962C8B-B14F-4D97-AF65-F5344CB8AC3E}">
        <p14:creationId xmlns:p14="http://schemas.microsoft.com/office/powerpoint/2010/main" val="5273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17</a:t>
            </a:fld>
            <a:endParaRPr lang="en-US"/>
          </a:p>
        </p:txBody>
      </p:sp>
      <p:pic>
        <p:nvPicPr>
          <p:cNvPr id="10" name="Picture 9">
            <a:extLst>
              <a:ext uri="{FF2B5EF4-FFF2-40B4-BE49-F238E27FC236}">
                <a16:creationId xmlns:a16="http://schemas.microsoft.com/office/drawing/2014/main" id="{A4BEE675-3518-4171-929C-E51C2FD5C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3134" y="389373"/>
            <a:ext cx="7425731" cy="5569299"/>
          </a:xfrm>
          <a:prstGeom prst="rect">
            <a:avLst/>
          </a:prstGeom>
        </p:spPr>
      </p:pic>
    </p:spTree>
    <p:extLst>
      <p:ext uri="{BB962C8B-B14F-4D97-AF65-F5344CB8AC3E}">
        <p14:creationId xmlns:p14="http://schemas.microsoft.com/office/powerpoint/2010/main" val="333172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18</a:t>
            </a:fld>
            <a:endParaRPr lang="en-US"/>
          </a:p>
        </p:txBody>
      </p:sp>
      <p:pic>
        <p:nvPicPr>
          <p:cNvPr id="8" name="Picture 7">
            <a:extLst>
              <a:ext uri="{FF2B5EF4-FFF2-40B4-BE49-F238E27FC236}">
                <a16:creationId xmlns:a16="http://schemas.microsoft.com/office/drawing/2014/main" id="{30E7969B-A939-4779-B849-4D53CFF00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80" y="135654"/>
            <a:ext cx="6173502" cy="4630126"/>
          </a:xfrm>
          <a:prstGeom prst="rect">
            <a:avLst/>
          </a:prstGeom>
        </p:spPr>
      </p:pic>
      <p:pic>
        <p:nvPicPr>
          <p:cNvPr id="7" name="Picture 6">
            <a:extLst>
              <a:ext uri="{FF2B5EF4-FFF2-40B4-BE49-F238E27FC236}">
                <a16:creationId xmlns:a16="http://schemas.microsoft.com/office/drawing/2014/main" id="{2FD9E743-F8B9-4122-B39E-0D1C4BCFFD37}"/>
              </a:ext>
            </a:extLst>
          </p:cNvPr>
          <p:cNvPicPr>
            <a:picLocks noChangeAspect="1"/>
          </p:cNvPicPr>
          <p:nvPr/>
        </p:nvPicPr>
        <p:blipFill rotWithShape="1">
          <a:blip r:embed="rId4">
            <a:extLst>
              <a:ext uri="{28A0092B-C50C-407E-A947-70E740481C1C}">
                <a14:useLocalDpi xmlns:a14="http://schemas.microsoft.com/office/drawing/2010/main" val="0"/>
              </a:ext>
            </a:extLst>
          </a:blip>
          <a:srcRect l="22275" t="39024" r="42663" b="17545"/>
          <a:stretch/>
        </p:blipFill>
        <p:spPr>
          <a:xfrm>
            <a:off x="5771016" y="478802"/>
            <a:ext cx="6190116" cy="5750792"/>
          </a:xfrm>
          <a:prstGeom prst="rect">
            <a:avLst/>
          </a:prstGeom>
        </p:spPr>
      </p:pic>
      <p:cxnSp>
        <p:nvCxnSpPr>
          <p:cNvPr id="5" name="Straight Arrow Connector 4">
            <a:extLst>
              <a:ext uri="{FF2B5EF4-FFF2-40B4-BE49-F238E27FC236}">
                <a16:creationId xmlns:a16="http://schemas.microsoft.com/office/drawing/2014/main" id="{C59230FC-DE01-41E9-9823-52C259651E5E}"/>
              </a:ext>
            </a:extLst>
          </p:cNvPr>
          <p:cNvCxnSpPr/>
          <p:nvPr/>
        </p:nvCxnSpPr>
        <p:spPr>
          <a:xfrm flipH="1">
            <a:off x="8205378" y="1102124"/>
            <a:ext cx="872010" cy="19075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90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19</a:t>
            </a:fld>
            <a:endParaRPr lang="en-US"/>
          </a:p>
        </p:txBody>
      </p:sp>
      <p:sp>
        <p:nvSpPr>
          <p:cNvPr id="6" name="TextBox 5">
            <a:extLst>
              <a:ext uri="{FF2B5EF4-FFF2-40B4-BE49-F238E27FC236}">
                <a16:creationId xmlns:a16="http://schemas.microsoft.com/office/drawing/2014/main" id="{E0B67FC6-ED18-4C27-B018-546082575557}"/>
              </a:ext>
            </a:extLst>
          </p:cNvPr>
          <p:cNvSpPr txBox="1"/>
          <p:nvPr/>
        </p:nvSpPr>
        <p:spPr>
          <a:xfrm>
            <a:off x="195367" y="113666"/>
            <a:ext cx="9274142" cy="646331"/>
          </a:xfrm>
          <a:prstGeom prst="rect">
            <a:avLst/>
          </a:prstGeom>
          <a:solidFill>
            <a:schemeClr val="accent2"/>
          </a:solidFill>
        </p:spPr>
        <p:txBody>
          <a:bodyPr wrap="none" rtlCol="0">
            <a:spAutoFit/>
          </a:bodyPr>
          <a:lstStyle/>
          <a:p>
            <a:r>
              <a:rPr lang="en-US" sz="3600" dirty="0"/>
              <a:t>Lesson: Don’t put BMPs in natural drainage ways</a:t>
            </a:r>
          </a:p>
        </p:txBody>
      </p:sp>
      <p:pic>
        <p:nvPicPr>
          <p:cNvPr id="8" name="Picture 7">
            <a:extLst>
              <a:ext uri="{FF2B5EF4-FFF2-40B4-BE49-F238E27FC236}">
                <a16:creationId xmlns:a16="http://schemas.microsoft.com/office/drawing/2014/main" id="{5630CCCE-C10E-46F2-8B78-DCC1F8372033}"/>
              </a:ext>
            </a:extLst>
          </p:cNvPr>
          <p:cNvPicPr>
            <a:picLocks noChangeAspect="1"/>
          </p:cNvPicPr>
          <p:nvPr/>
        </p:nvPicPr>
        <p:blipFill>
          <a:blip r:embed="rId3"/>
          <a:stretch>
            <a:fillRect/>
          </a:stretch>
        </p:blipFill>
        <p:spPr>
          <a:xfrm>
            <a:off x="2048454" y="1091418"/>
            <a:ext cx="8095092" cy="5036946"/>
          </a:xfrm>
          <a:prstGeom prst="rect">
            <a:avLst/>
          </a:prstGeom>
        </p:spPr>
      </p:pic>
      <p:sp>
        <p:nvSpPr>
          <p:cNvPr id="10" name="Arrow: Right 9">
            <a:extLst>
              <a:ext uri="{FF2B5EF4-FFF2-40B4-BE49-F238E27FC236}">
                <a16:creationId xmlns:a16="http://schemas.microsoft.com/office/drawing/2014/main" id="{67AFB6BC-0FD9-4F98-A769-7FE015F0E880}"/>
              </a:ext>
            </a:extLst>
          </p:cNvPr>
          <p:cNvSpPr/>
          <p:nvPr/>
        </p:nvSpPr>
        <p:spPr>
          <a:xfrm rot="551197">
            <a:off x="3840974" y="1636721"/>
            <a:ext cx="3438494" cy="101129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Situation 2</a:t>
            </a:r>
            <a:endParaRPr lang="en-US" dirty="0">
              <a:solidFill>
                <a:schemeClr val="tx1"/>
              </a:solidFill>
            </a:endParaRPr>
          </a:p>
        </p:txBody>
      </p:sp>
    </p:spTree>
    <p:extLst>
      <p:ext uri="{BB962C8B-B14F-4D97-AF65-F5344CB8AC3E}">
        <p14:creationId xmlns:p14="http://schemas.microsoft.com/office/powerpoint/2010/main" val="346899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7EA59-7527-4F3D-B34D-486590680191}"/>
              </a:ext>
            </a:extLst>
          </p:cNvPr>
          <p:cNvSpPr>
            <a:spLocks noGrp="1"/>
          </p:cNvSpPr>
          <p:nvPr>
            <p:ph type="title"/>
          </p:nvPr>
        </p:nvSpPr>
        <p:spPr>
          <a:xfrm>
            <a:off x="291819" y="212271"/>
            <a:ext cx="3262366" cy="1436914"/>
          </a:xfrm>
        </p:spPr>
        <p:txBody>
          <a:bodyPr>
            <a:normAutofit/>
          </a:bodyPr>
          <a:lstStyle/>
          <a:p>
            <a:r>
              <a:rPr lang="en-US" sz="4400" dirty="0"/>
              <a:t>NPDES Team: </a:t>
            </a:r>
            <a:br>
              <a:rPr lang="en-US" sz="4400" dirty="0"/>
            </a:br>
            <a:r>
              <a:rPr lang="en-US" sz="4400" dirty="0"/>
              <a:t>Here to help!</a:t>
            </a:r>
          </a:p>
        </p:txBody>
      </p:sp>
      <p:pic>
        <p:nvPicPr>
          <p:cNvPr id="9" name="Content Placeholder 8">
            <a:extLst>
              <a:ext uri="{FF2B5EF4-FFF2-40B4-BE49-F238E27FC236}">
                <a16:creationId xmlns:a16="http://schemas.microsoft.com/office/drawing/2014/main" id="{865297FB-61A8-448D-B135-F51005D8A41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93713" y="3604476"/>
            <a:ext cx="4213490" cy="3160117"/>
          </a:xfrm>
        </p:spPr>
      </p:pic>
      <p:sp>
        <p:nvSpPr>
          <p:cNvPr id="4" name="Text Placeholder 3">
            <a:extLst>
              <a:ext uri="{FF2B5EF4-FFF2-40B4-BE49-F238E27FC236}">
                <a16:creationId xmlns:a16="http://schemas.microsoft.com/office/drawing/2014/main" id="{DE39BD23-F9F7-4833-9578-FB8B9273A0FE}"/>
              </a:ext>
            </a:extLst>
          </p:cNvPr>
          <p:cNvSpPr>
            <a:spLocks noGrp="1"/>
          </p:cNvSpPr>
          <p:nvPr>
            <p:ph type="body" sz="half" idx="2"/>
          </p:nvPr>
        </p:nvSpPr>
        <p:spPr>
          <a:xfrm>
            <a:off x="291819" y="1763486"/>
            <a:ext cx="3621595" cy="4740728"/>
          </a:xfrm>
        </p:spPr>
        <p:txBody>
          <a:bodyPr>
            <a:normAutofit/>
          </a:bodyPr>
          <a:lstStyle/>
          <a:p>
            <a:r>
              <a:rPr lang="en-US" sz="2400" dirty="0"/>
              <a:t>DDC &amp; Wastewater Project</a:t>
            </a:r>
          </a:p>
          <a:p>
            <a:endParaRPr lang="en-US" sz="2400" dirty="0"/>
          </a:p>
          <a:p>
            <a:r>
              <a:rPr lang="en-US" sz="2400" dirty="0"/>
              <a:t>Consists of:</a:t>
            </a:r>
          </a:p>
          <a:p>
            <a:pPr marL="342900" indent="-342900">
              <a:buClr>
                <a:schemeClr val="bg1"/>
              </a:buClr>
              <a:buFont typeface="Wingdings" panose="05000000000000000000" pitchFamily="2" charset="2"/>
              <a:buChar char="Ø"/>
            </a:pPr>
            <a:r>
              <a:rPr lang="en-US" sz="2400" dirty="0"/>
              <a:t>Informational Sessions</a:t>
            </a:r>
          </a:p>
          <a:p>
            <a:pPr marL="342900" indent="-342900">
              <a:buClr>
                <a:schemeClr val="bg1"/>
              </a:buClr>
              <a:buFont typeface="Wingdings" panose="05000000000000000000" pitchFamily="2" charset="2"/>
              <a:buChar char="Ø"/>
            </a:pPr>
            <a:r>
              <a:rPr lang="en-US" sz="2400" dirty="0"/>
              <a:t>Tools</a:t>
            </a:r>
          </a:p>
          <a:p>
            <a:pPr marL="342900" indent="-342900">
              <a:buClr>
                <a:schemeClr val="bg1"/>
              </a:buClr>
              <a:buFont typeface="Wingdings" panose="05000000000000000000" pitchFamily="2" charset="2"/>
              <a:buChar char="Ø"/>
            </a:pPr>
            <a:r>
              <a:rPr lang="en-US" sz="2400" dirty="0"/>
              <a:t>Personal Assistance</a:t>
            </a:r>
          </a:p>
          <a:p>
            <a:pPr>
              <a:buClr>
                <a:schemeClr val="bg1"/>
              </a:buClr>
            </a:pPr>
            <a:endParaRPr lang="en-US" sz="2400" dirty="0"/>
          </a:p>
          <a:p>
            <a:pPr>
              <a:spcBef>
                <a:spcPts val="0"/>
              </a:spcBef>
              <a:spcAft>
                <a:spcPts val="0"/>
              </a:spcAft>
              <a:buClr>
                <a:schemeClr val="bg1"/>
              </a:buClr>
            </a:pPr>
            <a:r>
              <a:rPr lang="en-US" sz="2000" dirty="0"/>
              <a:t>Contact Jenny, Codee, and Jamie</a:t>
            </a:r>
          </a:p>
          <a:p>
            <a:pPr>
              <a:spcBef>
                <a:spcPts val="0"/>
              </a:spcBef>
              <a:spcAft>
                <a:spcPts val="0"/>
              </a:spcAft>
              <a:buClr>
                <a:schemeClr val="bg1"/>
              </a:buClr>
            </a:pPr>
            <a:r>
              <a:rPr lang="en-US" sz="2000" dirty="0"/>
              <a:t>@ 596-7790</a:t>
            </a:r>
          </a:p>
          <a:p>
            <a:pPr>
              <a:spcBef>
                <a:spcPts val="0"/>
              </a:spcBef>
              <a:spcAft>
                <a:spcPts val="0"/>
              </a:spcAft>
              <a:buClr>
                <a:schemeClr val="bg1"/>
              </a:buClr>
            </a:pPr>
            <a:r>
              <a:rPr lang="en-US" sz="2000" dirty="0"/>
              <a:t>NPDES@tlcghawaii.com</a:t>
            </a:r>
          </a:p>
          <a:p>
            <a:endParaRPr lang="en-US" sz="2400" dirty="0"/>
          </a:p>
        </p:txBody>
      </p:sp>
      <p:sp>
        <p:nvSpPr>
          <p:cNvPr id="5" name="Date Placeholder 4">
            <a:extLst>
              <a:ext uri="{FF2B5EF4-FFF2-40B4-BE49-F238E27FC236}">
                <a16:creationId xmlns:a16="http://schemas.microsoft.com/office/drawing/2014/main" id="{BCC79266-77CB-4AF8-8DE5-5F1424BD2BF5}"/>
              </a:ext>
            </a:extLst>
          </p:cNvPr>
          <p:cNvSpPr>
            <a:spLocks noGrp="1"/>
          </p:cNvSpPr>
          <p:nvPr>
            <p:ph type="dt" sz="half" idx="10"/>
          </p:nvPr>
        </p:nvSpPr>
        <p:spPr/>
        <p:txBody>
          <a:bodyPr/>
          <a:lstStyle/>
          <a:p>
            <a:fld id="{BA2A3310-D664-4933-9402-AB5DB0887727}" type="datetime1">
              <a:rPr lang="en-US" smtClean="0"/>
              <a:pPr/>
              <a:t>11/26/2018</a:t>
            </a:fld>
            <a:endParaRPr lang="en-US" dirty="0"/>
          </a:p>
        </p:txBody>
      </p:sp>
      <p:sp>
        <p:nvSpPr>
          <p:cNvPr id="7" name="Slide Number Placeholder 6">
            <a:extLst>
              <a:ext uri="{FF2B5EF4-FFF2-40B4-BE49-F238E27FC236}">
                <a16:creationId xmlns:a16="http://schemas.microsoft.com/office/drawing/2014/main" id="{349343B8-26BB-482C-B74B-6A53515BB31C}"/>
              </a:ext>
            </a:extLst>
          </p:cNvPr>
          <p:cNvSpPr>
            <a:spLocks noGrp="1"/>
          </p:cNvSpPr>
          <p:nvPr>
            <p:ph type="sldNum" sz="quarter" idx="12"/>
          </p:nvPr>
        </p:nvSpPr>
        <p:spPr/>
        <p:txBody>
          <a:bodyPr/>
          <a:lstStyle/>
          <a:p>
            <a:fld id="{9CD8D479-8942-46E8-A226-A4E01F7A105C}" type="slidenum">
              <a:rPr lang="en-US" smtClean="0"/>
              <a:t>2</a:t>
            </a:fld>
            <a:endParaRPr lang="en-US"/>
          </a:p>
        </p:txBody>
      </p:sp>
      <p:pic>
        <p:nvPicPr>
          <p:cNvPr id="13" name="Picture 12">
            <a:extLst>
              <a:ext uri="{FF2B5EF4-FFF2-40B4-BE49-F238E27FC236}">
                <a16:creationId xmlns:a16="http://schemas.microsoft.com/office/drawing/2014/main" id="{589748AE-23D1-4FFA-8D2F-14136069D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3184" y="93407"/>
            <a:ext cx="4601002" cy="3450752"/>
          </a:xfrm>
          <a:prstGeom prst="rect">
            <a:avLst/>
          </a:prstGeom>
        </p:spPr>
      </p:pic>
      <p:pic>
        <p:nvPicPr>
          <p:cNvPr id="11" name="Picture 10">
            <a:extLst>
              <a:ext uri="{FF2B5EF4-FFF2-40B4-BE49-F238E27FC236}">
                <a16:creationId xmlns:a16="http://schemas.microsoft.com/office/drawing/2014/main" id="{8D3B9739-4B5A-4F74-A4BF-2264AFD328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916338" y="1733257"/>
            <a:ext cx="3809227" cy="2856920"/>
          </a:xfrm>
          <a:prstGeom prst="rect">
            <a:avLst/>
          </a:prstGeom>
        </p:spPr>
      </p:pic>
      <p:sp>
        <p:nvSpPr>
          <p:cNvPr id="15" name="Text Placeholder 3">
            <a:extLst>
              <a:ext uri="{FF2B5EF4-FFF2-40B4-BE49-F238E27FC236}">
                <a16:creationId xmlns:a16="http://schemas.microsoft.com/office/drawing/2014/main" id="{95152183-A230-4CBD-8838-D1D595F13846}"/>
              </a:ext>
            </a:extLst>
          </p:cNvPr>
          <p:cNvSpPr txBox="1">
            <a:spLocks/>
          </p:cNvSpPr>
          <p:nvPr/>
        </p:nvSpPr>
        <p:spPr>
          <a:xfrm>
            <a:off x="4118719" y="5600896"/>
            <a:ext cx="3674993" cy="12571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sz="2000" b="1" dirty="0">
                <a:solidFill>
                  <a:schemeClr val="tx1"/>
                </a:solidFill>
              </a:rPr>
              <a:t>BMP Plan &amp; SWPPP Reviews </a:t>
            </a:r>
          </a:p>
          <a:p>
            <a:r>
              <a:rPr lang="en-US" sz="2000" b="1" dirty="0">
                <a:solidFill>
                  <a:schemeClr val="tx1"/>
                </a:solidFill>
              </a:rPr>
              <a:t>Presence @ Pre-Construction Meetings</a:t>
            </a:r>
          </a:p>
          <a:p>
            <a:endParaRPr lang="en-US" sz="2000" b="1" dirty="0">
              <a:solidFill>
                <a:schemeClr val="tx1"/>
              </a:solidFill>
            </a:endParaRPr>
          </a:p>
          <a:p>
            <a:endParaRPr lang="en-US" sz="2000" b="1" dirty="0">
              <a:solidFill>
                <a:schemeClr val="tx1"/>
              </a:solidFill>
            </a:endParaRPr>
          </a:p>
        </p:txBody>
      </p:sp>
      <p:sp>
        <p:nvSpPr>
          <p:cNvPr id="19" name="Text Placeholder 3">
            <a:extLst>
              <a:ext uri="{FF2B5EF4-FFF2-40B4-BE49-F238E27FC236}">
                <a16:creationId xmlns:a16="http://schemas.microsoft.com/office/drawing/2014/main" id="{21835845-5CAF-42CD-9508-8BF76236129F}"/>
              </a:ext>
            </a:extLst>
          </p:cNvPr>
          <p:cNvSpPr txBox="1">
            <a:spLocks/>
          </p:cNvSpPr>
          <p:nvPr/>
        </p:nvSpPr>
        <p:spPr>
          <a:xfrm>
            <a:off x="4118720" y="65311"/>
            <a:ext cx="3450722" cy="1029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sz="2000" b="1" dirty="0">
                <a:solidFill>
                  <a:schemeClr val="tx1"/>
                </a:solidFill>
              </a:rPr>
              <a:t>Reviewing NOIs/Applications</a:t>
            </a:r>
          </a:p>
          <a:p>
            <a:r>
              <a:rPr lang="en-US" sz="2000" b="1" dirty="0">
                <a:solidFill>
                  <a:schemeClr val="tx1"/>
                </a:solidFill>
              </a:rPr>
              <a:t>Brainstorming BMPs for your site</a:t>
            </a:r>
          </a:p>
        </p:txBody>
      </p:sp>
    </p:spTree>
    <p:extLst>
      <p:ext uri="{BB962C8B-B14F-4D97-AF65-F5344CB8AC3E}">
        <p14:creationId xmlns:p14="http://schemas.microsoft.com/office/powerpoint/2010/main" val="216668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20</a:t>
            </a:fld>
            <a:endParaRPr lang="en-US"/>
          </a:p>
        </p:txBody>
      </p:sp>
      <p:pic>
        <p:nvPicPr>
          <p:cNvPr id="8" name="Picture 7">
            <a:extLst>
              <a:ext uri="{FF2B5EF4-FFF2-40B4-BE49-F238E27FC236}">
                <a16:creationId xmlns:a16="http://schemas.microsoft.com/office/drawing/2014/main" id="{EF45956E-9C7F-4DE4-98E4-08DA67E0D19D}"/>
              </a:ext>
            </a:extLst>
          </p:cNvPr>
          <p:cNvPicPr>
            <a:picLocks noChangeAspect="1"/>
          </p:cNvPicPr>
          <p:nvPr/>
        </p:nvPicPr>
        <p:blipFill rotWithShape="1">
          <a:blip r:embed="rId3"/>
          <a:srcRect l="25420" r="38364" b="35180"/>
          <a:stretch/>
        </p:blipFill>
        <p:spPr>
          <a:xfrm>
            <a:off x="3170002" y="137654"/>
            <a:ext cx="5851995" cy="6072228"/>
          </a:xfrm>
          <a:prstGeom prst="rect">
            <a:avLst/>
          </a:prstGeom>
        </p:spPr>
      </p:pic>
    </p:spTree>
    <p:extLst>
      <p:ext uri="{BB962C8B-B14F-4D97-AF65-F5344CB8AC3E}">
        <p14:creationId xmlns:p14="http://schemas.microsoft.com/office/powerpoint/2010/main" val="200128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21</a:t>
            </a:fld>
            <a:endParaRPr lang="en-US"/>
          </a:p>
        </p:txBody>
      </p:sp>
      <p:pic>
        <p:nvPicPr>
          <p:cNvPr id="16" name="Picture 15">
            <a:extLst>
              <a:ext uri="{FF2B5EF4-FFF2-40B4-BE49-F238E27FC236}">
                <a16:creationId xmlns:a16="http://schemas.microsoft.com/office/drawing/2014/main" id="{BA927FB6-6DE4-4CB7-85F8-D59277B83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604" y="361740"/>
            <a:ext cx="7423854" cy="5567891"/>
          </a:xfrm>
          <a:prstGeom prst="rect">
            <a:avLst/>
          </a:prstGeom>
        </p:spPr>
      </p:pic>
    </p:spTree>
    <p:extLst>
      <p:ext uri="{BB962C8B-B14F-4D97-AF65-F5344CB8AC3E}">
        <p14:creationId xmlns:p14="http://schemas.microsoft.com/office/powerpoint/2010/main" val="291087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22</a:t>
            </a:fld>
            <a:endParaRPr lang="en-US"/>
          </a:p>
        </p:txBody>
      </p:sp>
      <p:pic>
        <p:nvPicPr>
          <p:cNvPr id="5" name="Picture 4">
            <a:extLst>
              <a:ext uri="{FF2B5EF4-FFF2-40B4-BE49-F238E27FC236}">
                <a16:creationId xmlns:a16="http://schemas.microsoft.com/office/drawing/2014/main" id="{1FDDA1C6-7AB9-47AE-A367-68DE5AB0C3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24"/>
          <a:stretch/>
        </p:blipFill>
        <p:spPr>
          <a:xfrm>
            <a:off x="1816938" y="348196"/>
            <a:ext cx="8558123" cy="5755878"/>
          </a:xfrm>
          <a:prstGeom prst="rect">
            <a:avLst/>
          </a:prstGeom>
        </p:spPr>
      </p:pic>
    </p:spTree>
    <p:extLst>
      <p:ext uri="{BB962C8B-B14F-4D97-AF65-F5344CB8AC3E}">
        <p14:creationId xmlns:p14="http://schemas.microsoft.com/office/powerpoint/2010/main" val="268690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23</a:t>
            </a:fld>
            <a:endParaRPr lang="en-US"/>
          </a:p>
        </p:txBody>
      </p:sp>
      <p:pic>
        <p:nvPicPr>
          <p:cNvPr id="5" name="Picture 4">
            <a:extLst>
              <a:ext uri="{FF2B5EF4-FFF2-40B4-BE49-F238E27FC236}">
                <a16:creationId xmlns:a16="http://schemas.microsoft.com/office/drawing/2014/main" id="{6F801110-245E-40E1-A161-AC2A74A4DB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1415" y="1035513"/>
            <a:ext cx="6912215" cy="5184161"/>
          </a:xfrm>
          <a:prstGeom prst="rect">
            <a:avLst/>
          </a:prstGeom>
        </p:spPr>
      </p:pic>
      <p:pic>
        <p:nvPicPr>
          <p:cNvPr id="6" name="Picture 5">
            <a:extLst>
              <a:ext uri="{FF2B5EF4-FFF2-40B4-BE49-F238E27FC236}">
                <a16:creationId xmlns:a16="http://schemas.microsoft.com/office/drawing/2014/main" id="{A338E357-FB74-4939-A6E0-CAAB32B178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804" t="14869" b="22314"/>
          <a:stretch/>
        </p:blipFill>
        <p:spPr>
          <a:xfrm>
            <a:off x="118370" y="84779"/>
            <a:ext cx="5597831" cy="3603100"/>
          </a:xfrm>
          <a:prstGeom prst="rect">
            <a:avLst/>
          </a:prstGeom>
        </p:spPr>
      </p:pic>
    </p:spTree>
    <p:extLst>
      <p:ext uri="{BB962C8B-B14F-4D97-AF65-F5344CB8AC3E}">
        <p14:creationId xmlns:p14="http://schemas.microsoft.com/office/powerpoint/2010/main" val="41514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24</a:t>
            </a:fld>
            <a:endParaRPr lang="en-US"/>
          </a:p>
        </p:txBody>
      </p:sp>
      <p:sp>
        <p:nvSpPr>
          <p:cNvPr id="6" name="TextBox 5">
            <a:extLst>
              <a:ext uri="{FF2B5EF4-FFF2-40B4-BE49-F238E27FC236}">
                <a16:creationId xmlns:a16="http://schemas.microsoft.com/office/drawing/2014/main" id="{984D08AE-8166-4534-BFFB-5A1B8AC3A859}"/>
              </a:ext>
            </a:extLst>
          </p:cNvPr>
          <p:cNvSpPr txBox="1"/>
          <p:nvPr/>
        </p:nvSpPr>
        <p:spPr>
          <a:xfrm>
            <a:off x="496817" y="216526"/>
            <a:ext cx="7463966" cy="584775"/>
          </a:xfrm>
          <a:prstGeom prst="rect">
            <a:avLst/>
          </a:prstGeom>
          <a:solidFill>
            <a:schemeClr val="accent2"/>
          </a:solidFill>
        </p:spPr>
        <p:txBody>
          <a:bodyPr wrap="none" rtlCol="0">
            <a:spAutoFit/>
          </a:bodyPr>
          <a:lstStyle/>
          <a:p>
            <a:r>
              <a:rPr lang="en-US" sz="3200" dirty="0"/>
              <a:t>What can we take away from this situation?</a:t>
            </a:r>
          </a:p>
        </p:txBody>
      </p:sp>
      <p:sp>
        <p:nvSpPr>
          <p:cNvPr id="5" name="TextBox 4">
            <a:extLst>
              <a:ext uri="{FF2B5EF4-FFF2-40B4-BE49-F238E27FC236}">
                <a16:creationId xmlns:a16="http://schemas.microsoft.com/office/drawing/2014/main" id="{222B89DA-A525-4E91-BD88-109B90CAEAFC}"/>
              </a:ext>
            </a:extLst>
          </p:cNvPr>
          <p:cNvSpPr txBox="1"/>
          <p:nvPr/>
        </p:nvSpPr>
        <p:spPr>
          <a:xfrm>
            <a:off x="400935" y="2864812"/>
            <a:ext cx="10475983" cy="954107"/>
          </a:xfrm>
          <a:prstGeom prst="rect">
            <a:avLst/>
          </a:prstGeom>
          <a:noFill/>
          <a:ln>
            <a:noFill/>
          </a:ln>
        </p:spPr>
        <p:txBody>
          <a:bodyPr wrap="square" rtlCol="0">
            <a:spAutoFit/>
          </a:bodyPr>
          <a:lstStyle/>
          <a:p>
            <a:pPr marL="457200" indent="-457200">
              <a:buFont typeface="Arial" panose="020B0604020202020204" pitchFamily="34" charset="0"/>
              <a:buChar char="•"/>
            </a:pPr>
            <a:r>
              <a:rPr lang="en-US" sz="2800" dirty="0"/>
              <a:t>Don’t put detention basins in natural drainage ways – you’ll always struggle with capacity</a:t>
            </a:r>
          </a:p>
        </p:txBody>
      </p:sp>
      <p:sp>
        <p:nvSpPr>
          <p:cNvPr id="9" name="TextBox 8">
            <a:extLst>
              <a:ext uri="{FF2B5EF4-FFF2-40B4-BE49-F238E27FC236}">
                <a16:creationId xmlns:a16="http://schemas.microsoft.com/office/drawing/2014/main" id="{72DE102F-E40A-4C55-9717-7F3852A4D355}"/>
              </a:ext>
            </a:extLst>
          </p:cNvPr>
          <p:cNvSpPr txBox="1"/>
          <p:nvPr/>
        </p:nvSpPr>
        <p:spPr>
          <a:xfrm>
            <a:off x="400935" y="3891982"/>
            <a:ext cx="10475983" cy="2246769"/>
          </a:xfrm>
          <a:prstGeom prst="rect">
            <a:avLst/>
          </a:prstGeom>
          <a:noFill/>
          <a:ln>
            <a:noFill/>
          </a:ln>
        </p:spPr>
        <p:txBody>
          <a:bodyPr wrap="square" rtlCol="0">
            <a:spAutoFit/>
          </a:bodyPr>
          <a:lstStyle/>
          <a:p>
            <a:pPr marL="457200" indent="-457200">
              <a:buFont typeface="Arial" panose="020B0604020202020204" pitchFamily="34" charset="0"/>
              <a:buChar char="•"/>
            </a:pPr>
            <a:r>
              <a:rPr lang="en-US" sz="2800" dirty="0"/>
              <a:t>When designing detention basins, it must be sized to must account for </a:t>
            </a:r>
            <a:r>
              <a:rPr lang="en-US" sz="2800" b="1" dirty="0"/>
              <a:t>all</a:t>
            </a:r>
            <a:r>
              <a:rPr lang="en-US" sz="2800" dirty="0"/>
              <a:t> the areas that drain to it. Minimize the areas draining to it by:</a:t>
            </a:r>
          </a:p>
          <a:p>
            <a:pPr marL="800100" lvl="1" indent="-342900">
              <a:buFont typeface="Arial" panose="020B0604020202020204" pitchFamily="34" charset="0"/>
              <a:buChar char="•"/>
            </a:pPr>
            <a:r>
              <a:rPr lang="en-US" sz="2800" dirty="0"/>
              <a:t>Preventing off-site drainage onto your site.</a:t>
            </a:r>
          </a:p>
          <a:p>
            <a:pPr marL="800100" lvl="1" indent="-342900">
              <a:buFont typeface="Arial" panose="020B0604020202020204" pitchFamily="34" charset="0"/>
              <a:buChar char="•"/>
            </a:pPr>
            <a:r>
              <a:rPr lang="en-US" sz="2800" dirty="0"/>
              <a:t>Install BMPs or design the site only areas with exposed soil drain to the basin.</a:t>
            </a:r>
          </a:p>
        </p:txBody>
      </p:sp>
      <p:sp>
        <p:nvSpPr>
          <p:cNvPr id="10" name="TextBox 9">
            <a:extLst>
              <a:ext uri="{FF2B5EF4-FFF2-40B4-BE49-F238E27FC236}">
                <a16:creationId xmlns:a16="http://schemas.microsoft.com/office/drawing/2014/main" id="{A15CFB15-F58B-4979-ADAF-3AB50BC9AEAD}"/>
              </a:ext>
            </a:extLst>
          </p:cNvPr>
          <p:cNvSpPr txBox="1"/>
          <p:nvPr/>
        </p:nvSpPr>
        <p:spPr>
          <a:xfrm>
            <a:off x="400936" y="1241357"/>
            <a:ext cx="10475983" cy="523220"/>
          </a:xfrm>
          <a:prstGeom prst="rect">
            <a:avLst/>
          </a:prstGeom>
          <a:noFill/>
          <a:ln>
            <a:noFill/>
          </a:ln>
        </p:spPr>
        <p:txBody>
          <a:bodyPr wrap="square" rtlCol="0">
            <a:spAutoFit/>
          </a:bodyPr>
          <a:lstStyle/>
          <a:p>
            <a:pPr marL="457200" indent="-457200">
              <a:buFont typeface="Arial" panose="020B0604020202020204" pitchFamily="34" charset="0"/>
              <a:buChar char="•"/>
            </a:pPr>
            <a:r>
              <a:rPr lang="en-US" sz="2800" dirty="0"/>
              <a:t>Pay attention to topography and site drainage (verify the </a:t>
            </a:r>
            <a:r>
              <a:rPr lang="en-US" sz="2800" dirty="0" err="1"/>
              <a:t>topos</a:t>
            </a:r>
            <a:r>
              <a:rPr lang="en-US" sz="2800" dirty="0"/>
              <a:t>)</a:t>
            </a:r>
          </a:p>
        </p:txBody>
      </p:sp>
      <p:sp>
        <p:nvSpPr>
          <p:cNvPr id="8" name="TextBox 7">
            <a:extLst>
              <a:ext uri="{FF2B5EF4-FFF2-40B4-BE49-F238E27FC236}">
                <a16:creationId xmlns:a16="http://schemas.microsoft.com/office/drawing/2014/main" id="{BE7ADBC0-DBC2-4B30-803A-8FF580187C0C}"/>
              </a:ext>
            </a:extLst>
          </p:cNvPr>
          <p:cNvSpPr txBox="1"/>
          <p:nvPr/>
        </p:nvSpPr>
        <p:spPr>
          <a:xfrm>
            <a:off x="400935" y="1837641"/>
            <a:ext cx="10475983" cy="954107"/>
          </a:xfrm>
          <a:prstGeom prst="rect">
            <a:avLst/>
          </a:prstGeom>
          <a:noFill/>
          <a:ln>
            <a:noFill/>
          </a:ln>
        </p:spPr>
        <p:txBody>
          <a:bodyPr wrap="square" rtlCol="0">
            <a:spAutoFit/>
          </a:bodyPr>
          <a:lstStyle/>
          <a:p>
            <a:pPr marL="457200" indent="-457200">
              <a:buFont typeface="Arial" panose="020B0604020202020204" pitchFamily="34" charset="0"/>
              <a:buChar char="•"/>
            </a:pPr>
            <a:r>
              <a:rPr lang="en-US" sz="2800" dirty="0"/>
              <a:t>Ensure that ESCPs or BMP Plans account for where stormwater comes from and where it will go</a:t>
            </a:r>
          </a:p>
        </p:txBody>
      </p:sp>
    </p:spTree>
    <p:extLst>
      <p:ext uri="{BB962C8B-B14F-4D97-AF65-F5344CB8AC3E}">
        <p14:creationId xmlns:p14="http://schemas.microsoft.com/office/powerpoint/2010/main" val="322667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25</a:t>
            </a:fld>
            <a:endParaRPr lang="en-US"/>
          </a:p>
        </p:txBody>
      </p:sp>
      <p:sp>
        <p:nvSpPr>
          <p:cNvPr id="6" name="TextBox 5">
            <a:extLst>
              <a:ext uri="{FF2B5EF4-FFF2-40B4-BE49-F238E27FC236}">
                <a16:creationId xmlns:a16="http://schemas.microsoft.com/office/drawing/2014/main" id="{984D08AE-8166-4534-BFFB-5A1B8AC3A859}"/>
              </a:ext>
            </a:extLst>
          </p:cNvPr>
          <p:cNvSpPr txBox="1"/>
          <p:nvPr/>
        </p:nvSpPr>
        <p:spPr>
          <a:xfrm>
            <a:off x="496817" y="113669"/>
            <a:ext cx="11196976" cy="584775"/>
          </a:xfrm>
          <a:prstGeom prst="rect">
            <a:avLst/>
          </a:prstGeom>
          <a:solidFill>
            <a:schemeClr val="accent2"/>
          </a:solidFill>
        </p:spPr>
        <p:txBody>
          <a:bodyPr wrap="none" rtlCol="0">
            <a:spAutoFit/>
          </a:bodyPr>
          <a:lstStyle/>
          <a:p>
            <a:r>
              <a:rPr lang="en-US" sz="3200" dirty="0"/>
              <a:t>If this were a City project, what kinds of BMPs would you write in?</a:t>
            </a:r>
          </a:p>
        </p:txBody>
      </p:sp>
      <p:sp>
        <p:nvSpPr>
          <p:cNvPr id="5" name="TextBox 4">
            <a:extLst>
              <a:ext uri="{FF2B5EF4-FFF2-40B4-BE49-F238E27FC236}">
                <a16:creationId xmlns:a16="http://schemas.microsoft.com/office/drawing/2014/main" id="{222B89DA-A525-4E91-BD88-109B90CAEAFC}"/>
              </a:ext>
            </a:extLst>
          </p:cNvPr>
          <p:cNvSpPr txBox="1"/>
          <p:nvPr/>
        </p:nvSpPr>
        <p:spPr>
          <a:xfrm>
            <a:off x="181148" y="891277"/>
            <a:ext cx="3749040" cy="3785652"/>
          </a:xfrm>
          <a:prstGeom prst="rect">
            <a:avLst/>
          </a:prstGeom>
          <a:noFill/>
          <a:ln>
            <a:solidFill>
              <a:schemeClr val="tx1"/>
            </a:solidFill>
          </a:ln>
        </p:spPr>
        <p:txBody>
          <a:bodyPr wrap="square" rtlCol="0">
            <a:spAutoFit/>
          </a:bodyPr>
          <a:lstStyle/>
          <a:p>
            <a:r>
              <a:rPr lang="en-US" sz="2000" u="sng" dirty="0"/>
              <a:t>Structural BMPs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7" name="TextBox 6">
            <a:extLst>
              <a:ext uri="{FF2B5EF4-FFF2-40B4-BE49-F238E27FC236}">
                <a16:creationId xmlns:a16="http://schemas.microsoft.com/office/drawing/2014/main" id="{4DE72EC2-5354-46D2-B72C-4A7EC203AA52}"/>
              </a:ext>
            </a:extLst>
          </p:cNvPr>
          <p:cNvSpPr txBox="1"/>
          <p:nvPr/>
        </p:nvSpPr>
        <p:spPr>
          <a:xfrm>
            <a:off x="4220785" y="896694"/>
            <a:ext cx="3749040" cy="3785652"/>
          </a:xfrm>
          <a:prstGeom prst="rect">
            <a:avLst/>
          </a:prstGeom>
          <a:noFill/>
          <a:ln>
            <a:solidFill>
              <a:schemeClr val="tx1"/>
            </a:solidFill>
          </a:ln>
        </p:spPr>
        <p:txBody>
          <a:bodyPr wrap="square" rtlCol="0">
            <a:spAutoFit/>
          </a:bodyPr>
          <a:lstStyle/>
          <a:p>
            <a:r>
              <a:rPr lang="en-US" sz="2000" u="sng" dirty="0"/>
              <a:t>Instructions to Contractor (BMPs)</a:t>
            </a: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8" name="TextBox 7">
            <a:extLst>
              <a:ext uri="{FF2B5EF4-FFF2-40B4-BE49-F238E27FC236}">
                <a16:creationId xmlns:a16="http://schemas.microsoft.com/office/drawing/2014/main" id="{758BE7BB-848B-4153-9FAC-9B42C82B9781}"/>
              </a:ext>
            </a:extLst>
          </p:cNvPr>
          <p:cNvSpPr txBox="1"/>
          <p:nvPr/>
        </p:nvSpPr>
        <p:spPr>
          <a:xfrm>
            <a:off x="8260422" y="885860"/>
            <a:ext cx="3749040" cy="3785652"/>
          </a:xfrm>
          <a:prstGeom prst="rect">
            <a:avLst/>
          </a:prstGeom>
          <a:noFill/>
          <a:ln>
            <a:solidFill>
              <a:schemeClr val="tx1"/>
            </a:solidFill>
          </a:ln>
        </p:spPr>
        <p:txBody>
          <a:bodyPr wrap="square" rtlCol="0">
            <a:spAutoFit/>
          </a:bodyPr>
          <a:lstStyle/>
          <a:p>
            <a:r>
              <a:rPr lang="en-US" sz="2000" u="sng" dirty="0"/>
              <a:t>Other Specifications or BMPs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12" name="TextBox 11">
            <a:extLst>
              <a:ext uri="{FF2B5EF4-FFF2-40B4-BE49-F238E27FC236}">
                <a16:creationId xmlns:a16="http://schemas.microsoft.com/office/drawing/2014/main" id="{E8F95425-3FA5-415E-895D-2E484691A647}"/>
              </a:ext>
            </a:extLst>
          </p:cNvPr>
          <p:cNvSpPr txBox="1"/>
          <p:nvPr/>
        </p:nvSpPr>
        <p:spPr>
          <a:xfrm>
            <a:off x="181148" y="4863957"/>
            <a:ext cx="11828314" cy="1323439"/>
          </a:xfrm>
          <a:prstGeom prst="rect">
            <a:avLst/>
          </a:prstGeom>
          <a:noFill/>
          <a:ln>
            <a:solidFill>
              <a:schemeClr val="tx1"/>
            </a:solidFill>
          </a:ln>
        </p:spPr>
        <p:txBody>
          <a:bodyPr wrap="square" rtlCol="0">
            <a:spAutoFit/>
          </a:bodyPr>
          <a:lstStyle/>
          <a:p>
            <a:r>
              <a:rPr lang="en-US" sz="2000" u="sng" dirty="0"/>
              <a:t>Other Ideas</a:t>
            </a:r>
          </a:p>
          <a:p>
            <a:endParaRPr lang="en-US" sz="2000" dirty="0"/>
          </a:p>
          <a:p>
            <a:endParaRPr lang="en-US" sz="2000" dirty="0"/>
          </a:p>
          <a:p>
            <a:endParaRPr lang="en-US" sz="2000" dirty="0"/>
          </a:p>
        </p:txBody>
      </p:sp>
      <p:sp>
        <p:nvSpPr>
          <p:cNvPr id="3" name="TextBox 2">
            <a:extLst>
              <a:ext uri="{FF2B5EF4-FFF2-40B4-BE49-F238E27FC236}">
                <a16:creationId xmlns:a16="http://schemas.microsoft.com/office/drawing/2014/main" id="{2E4E83E1-6D37-4649-B66A-5CFD896DFC30}"/>
              </a:ext>
            </a:extLst>
          </p:cNvPr>
          <p:cNvSpPr txBox="1"/>
          <p:nvPr/>
        </p:nvSpPr>
        <p:spPr>
          <a:xfrm>
            <a:off x="181148" y="1270534"/>
            <a:ext cx="3917483" cy="584775"/>
          </a:xfrm>
          <a:prstGeom prst="rect">
            <a:avLst/>
          </a:prstGeom>
          <a:noFill/>
        </p:spPr>
        <p:txBody>
          <a:bodyPr wrap="square" rtlCol="0">
            <a:spAutoFit/>
          </a:bodyPr>
          <a:lstStyle/>
          <a:p>
            <a:r>
              <a:rPr lang="en-US" sz="1600" dirty="0">
                <a:solidFill>
                  <a:srgbClr val="0070C0"/>
                </a:solidFill>
                <a:latin typeface="MV Boli" panose="02000500030200090000" pitchFamily="2" charset="0"/>
                <a:cs typeface="MV Boli" panose="02000500030200090000" pitchFamily="2" charset="0"/>
              </a:rPr>
              <a:t>Run-on diversion (berms or silt fences) </a:t>
            </a:r>
          </a:p>
        </p:txBody>
      </p:sp>
      <p:sp>
        <p:nvSpPr>
          <p:cNvPr id="11" name="TextBox 10">
            <a:extLst>
              <a:ext uri="{FF2B5EF4-FFF2-40B4-BE49-F238E27FC236}">
                <a16:creationId xmlns:a16="http://schemas.microsoft.com/office/drawing/2014/main" id="{5ED69330-96EF-4AE4-AD11-A3F7B7F8E166}"/>
              </a:ext>
            </a:extLst>
          </p:cNvPr>
          <p:cNvSpPr txBox="1"/>
          <p:nvPr/>
        </p:nvSpPr>
        <p:spPr>
          <a:xfrm>
            <a:off x="4220785" y="1270534"/>
            <a:ext cx="3917483" cy="830997"/>
          </a:xfrm>
          <a:prstGeom prst="rect">
            <a:avLst/>
          </a:prstGeom>
          <a:noFill/>
        </p:spPr>
        <p:txBody>
          <a:bodyPr wrap="square" rtlCol="0">
            <a:spAutoFit/>
          </a:bodyPr>
          <a:lstStyle/>
          <a:p>
            <a:r>
              <a:rPr lang="en-US" sz="1600" dirty="0">
                <a:solidFill>
                  <a:srgbClr val="0070C0"/>
                </a:solidFill>
                <a:latin typeface="MV Boli" panose="02000500030200090000" pitchFamily="2" charset="0"/>
                <a:cs typeface="MV Boli" panose="02000500030200090000" pitchFamily="2" charset="0"/>
              </a:rPr>
              <a:t>Establish limits of disturbance to prevent contractor from opening up too much area</a:t>
            </a:r>
          </a:p>
        </p:txBody>
      </p:sp>
    </p:spTree>
    <p:extLst>
      <p:ext uri="{BB962C8B-B14F-4D97-AF65-F5344CB8AC3E}">
        <p14:creationId xmlns:p14="http://schemas.microsoft.com/office/powerpoint/2010/main" val="324945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CC1DC-4508-4EF8-B36E-D327DF230001}"/>
              </a:ext>
            </a:extLst>
          </p:cNvPr>
          <p:cNvSpPr>
            <a:spLocks noGrp="1"/>
          </p:cNvSpPr>
          <p:nvPr>
            <p:ph type="title"/>
          </p:nvPr>
        </p:nvSpPr>
        <p:spPr>
          <a:xfrm>
            <a:off x="173048" y="5022709"/>
            <a:ext cx="10113645" cy="594360"/>
          </a:xfrm>
        </p:spPr>
        <p:txBody>
          <a:bodyPr/>
          <a:lstStyle/>
          <a:p>
            <a:r>
              <a:rPr lang="en-US" sz="4000" dirty="0"/>
              <a:t>Questions?</a:t>
            </a:r>
          </a:p>
        </p:txBody>
      </p:sp>
      <p:pic>
        <p:nvPicPr>
          <p:cNvPr id="9" name="Picture Placeholder 8">
            <a:extLst>
              <a:ext uri="{FF2B5EF4-FFF2-40B4-BE49-F238E27FC236}">
                <a16:creationId xmlns:a16="http://schemas.microsoft.com/office/drawing/2014/main" id="{FC2ED419-A283-4CEA-B2B5-DB2EF332A16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125" b="23125"/>
          <a:stretch>
            <a:fillRect/>
          </a:stretch>
        </p:blipFill>
        <p:spPr/>
      </p:pic>
      <p:sp>
        <p:nvSpPr>
          <p:cNvPr id="4" name="Text Placeholder 3">
            <a:extLst>
              <a:ext uri="{FF2B5EF4-FFF2-40B4-BE49-F238E27FC236}">
                <a16:creationId xmlns:a16="http://schemas.microsoft.com/office/drawing/2014/main" id="{C50D17F4-54D3-4E5F-BA4E-547F3B04A99C}"/>
              </a:ext>
            </a:extLst>
          </p:cNvPr>
          <p:cNvSpPr>
            <a:spLocks noGrp="1"/>
          </p:cNvSpPr>
          <p:nvPr>
            <p:ph type="body" sz="half" idx="2"/>
          </p:nvPr>
        </p:nvSpPr>
        <p:spPr>
          <a:xfrm>
            <a:off x="285135" y="5685014"/>
            <a:ext cx="11729884" cy="932096"/>
          </a:xfrm>
        </p:spPr>
        <p:txBody>
          <a:bodyPr>
            <a:normAutofit fontScale="92500"/>
          </a:bodyPr>
          <a:lstStyle/>
          <a:p>
            <a:r>
              <a:rPr lang="en-US" sz="2400" dirty="0"/>
              <a:t>Contact us with any questions or requests for assistance with stormwater or dewatering compliance!</a:t>
            </a:r>
          </a:p>
          <a:p>
            <a:r>
              <a:rPr lang="en-US" sz="2400" dirty="0"/>
              <a:t>Codee, Jenny, or Jamie @ 808-596-7790 or </a:t>
            </a:r>
            <a:r>
              <a:rPr lang="en-US" sz="2400" dirty="0">
                <a:hlinkClick r:id="rId3"/>
              </a:rPr>
              <a:t>NPDES@tlcghawaii.com</a:t>
            </a:r>
            <a:r>
              <a:rPr lang="en-US" sz="2400" dirty="0"/>
              <a:t> </a:t>
            </a:r>
          </a:p>
        </p:txBody>
      </p:sp>
      <p:sp>
        <p:nvSpPr>
          <p:cNvPr id="5" name="Date Placeholder 4">
            <a:extLst>
              <a:ext uri="{FF2B5EF4-FFF2-40B4-BE49-F238E27FC236}">
                <a16:creationId xmlns:a16="http://schemas.microsoft.com/office/drawing/2014/main" id="{F45F5CEE-2BF1-4E44-AC9B-84CAEC9766C5}"/>
              </a:ext>
            </a:extLst>
          </p:cNvPr>
          <p:cNvSpPr>
            <a:spLocks noGrp="1"/>
          </p:cNvSpPr>
          <p:nvPr>
            <p:ph type="dt" sz="half" idx="10"/>
          </p:nvPr>
        </p:nvSpPr>
        <p:spPr/>
        <p:txBody>
          <a:bodyPr/>
          <a:lstStyle/>
          <a:p>
            <a:fld id="{E1447A63-5E3D-469C-A0D1-119323F4F95E}" type="datetime1">
              <a:rPr lang="en-US" smtClean="0"/>
              <a:pPr/>
              <a:t>11/26/2018</a:t>
            </a:fld>
            <a:endParaRPr lang="en-US" dirty="0"/>
          </a:p>
        </p:txBody>
      </p:sp>
      <p:sp>
        <p:nvSpPr>
          <p:cNvPr id="7" name="Slide Number Placeholder 6">
            <a:extLst>
              <a:ext uri="{FF2B5EF4-FFF2-40B4-BE49-F238E27FC236}">
                <a16:creationId xmlns:a16="http://schemas.microsoft.com/office/drawing/2014/main" id="{7B8CC30E-2220-40CE-A4EA-57A704739E57}"/>
              </a:ext>
            </a:extLst>
          </p:cNvPr>
          <p:cNvSpPr>
            <a:spLocks noGrp="1"/>
          </p:cNvSpPr>
          <p:nvPr>
            <p:ph type="sldNum" sz="quarter" idx="12"/>
          </p:nvPr>
        </p:nvSpPr>
        <p:spPr/>
        <p:txBody>
          <a:bodyPr/>
          <a:lstStyle/>
          <a:p>
            <a:fld id="{9CD8D479-8942-46E8-A226-A4E01F7A105C}" type="slidenum">
              <a:rPr lang="en-US" smtClean="0"/>
              <a:t>26</a:t>
            </a:fld>
            <a:endParaRPr lang="en-US"/>
          </a:p>
        </p:txBody>
      </p:sp>
      <p:pic>
        <p:nvPicPr>
          <p:cNvPr id="8" name="Picture 7">
            <a:extLst>
              <a:ext uri="{FF2B5EF4-FFF2-40B4-BE49-F238E27FC236}">
                <a16:creationId xmlns:a16="http://schemas.microsoft.com/office/drawing/2014/main" id="{DB53C4F3-F737-4F2B-B197-ADA2FEAFE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9872" y="1290460"/>
            <a:ext cx="1702210" cy="1702210"/>
          </a:xfrm>
          <a:prstGeom prst="rect">
            <a:avLst/>
          </a:prstGeom>
          <a:ln w="76200">
            <a:solidFill>
              <a:schemeClr val="bg1"/>
            </a:solidFill>
          </a:ln>
        </p:spPr>
      </p:pic>
      <p:sp>
        <p:nvSpPr>
          <p:cNvPr id="10" name="Text Placeholder 3">
            <a:extLst>
              <a:ext uri="{FF2B5EF4-FFF2-40B4-BE49-F238E27FC236}">
                <a16:creationId xmlns:a16="http://schemas.microsoft.com/office/drawing/2014/main" id="{E98A8757-F960-4AE8-9C48-947A1E3BBE44}"/>
              </a:ext>
            </a:extLst>
          </p:cNvPr>
          <p:cNvSpPr txBox="1">
            <a:spLocks/>
          </p:cNvSpPr>
          <p:nvPr/>
        </p:nvSpPr>
        <p:spPr>
          <a:xfrm>
            <a:off x="7612911" y="144030"/>
            <a:ext cx="4402107" cy="926234"/>
          </a:xfrm>
          <a:prstGeom prst="rect">
            <a:avLst/>
          </a:prstGeom>
          <a:solidFill>
            <a:schemeClr val="bg1"/>
          </a:solidFill>
        </p:spPr>
        <p:txBody>
          <a:bodyPr vert="horz" lIns="91440" tIns="0" rIns="91440" bIns="0" rtlCol="0" anchor="ctr" anchorCtr="0">
            <a:norm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2000" dirty="0">
                <a:solidFill>
                  <a:schemeClr val="tx1"/>
                </a:solidFill>
              </a:rPr>
              <a:t>Please offer us feedback through our survey! Hard copies available; or utilize this QR code to do the survey on-line!</a:t>
            </a:r>
          </a:p>
        </p:txBody>
      </p:sp>
    </p:spTree>
    <p:extLst>
      <p:ext uri="{BB962C8B-B14F-4D97-AF65-F5344CB8AC3E}">
        <p14:creationId xmlns:p14="http://schemas.microsoft.com/office/powerpoint/2010/main" val="1673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3</a:t>
            </a:fld>
            <a:endParaRPr lang="en-US"/>
          </a:p>
        </p:txBody>
      </p:sp>
      <p:sp>
        <p:nvSpPr>
          <p:cNvPr id="69" name="TextBox 68">
            <a:extLst>
              <a:ext uri="{FF2B5EF4-FFF2-40B4-BE49-F238E27FC236}">
                <a16:creationId xmlns:a16="http://schemas.microsoft.com/office/drawing/2014/main" id="{68119271-AF2D-405E-857E-394F77CEF795}"/>
              </a:ext>
            </a:extLst>
          </p:cNvPr>
          <p:cNvSpPr txBox="1"/>
          <p:nvPr/>
        </p:nvSpPr>
        <p:spPr>
          <a:xfrm>
            <a:off x="2015365" y="2168302"/>
            <a:ext cx="1491916" cy="369332"/>
          </a:xfrm>
          <a:prstGeom prst="rect">
            <a:avLst/>
          </a:prstGeom>
          <a:noFill/>
        </p:spPr>
        <p:txBody>
          <a:bodyPr wrap="square" rtlCol="0">
            <a:spAutoFit/>
          </a:bodyPr>
          <a:lstStyle/>
          <a:p>
            <a:pPr algn="ctr"/>
            <a:r>
              <a:rPr lang="en-US" dirty="0"/>
              <a:t>The Feds</a:t>
            </a:r>
          </a:p>
        </p:txBody>
      </p:sp>
      <p:sp>
        <p:nvSpPr>
          <p:cNvPr id="72" name="TextBox 71">
            <a:extLst>
              <a:ext uri="{FF2B5EF4-FFF2-40B4-BE49-F238E27FC236}">
                <a16:creationId xmlns:a16="http://schemas.microsoft.com/office/drawing/2014/main" id="{59924E25-7D16-416D-A1B1-F712F319276C}"/>
              </a:ext>
            </a:extLst>
          </p:cNvPr>
          <p:cNvSpPr txBox="1"/>
          <p:nvPr/>
        </p:nvSpPr>
        <p:spPr>
          <a:xfrm>
            <a:off x="1682791" y="2727306"/>
            <a:ext cx="2157063" cy="369332"/>
          </a:xfrm>
          <a:prstGeom prst="rect">
            <a:avLst/>
          </a:prstGeom>
          <a:noFill/>
        </p:spPr>
        <p:txBody>
          <a:bodyPr wrap="square" rtlCol="0">
            <a:spAutoFit/>
          </a:bodyPr>
          <a:lstStyle/>
          <a:p>
            <a:pPr algn="ctr"/>
            <a:r>
              <a:rPr lang="en-US" dirty="0"/>
              <a:t>The Clean Water Act</a:t>
            </a:r>
          </a:p>
        </p:txBody>
      </p:sp>
      <p:pic>
        <p:nvPicPr>
          <p:cNvPr id="82" name="Picture 81">
            <a:extLst>
              <a:ext uri="{FF2B5EF4-FFF2-40B4-BE49-F238E27FC236}">
                <a16:creationId xmlns:a16="http://schemas.microsoft.com/office/drawing/2014/main" id="{ED01B636-64D7-4154-9ED8-811D5C7C83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369"/>
          <a:stretch/>
        </p:blipFill>
        <p:spPr>
          <a:xfrm>
            <a:off x="2174038" y="929348"/>
            <a:ext cx="1174570" cy="1238954"/>
          </a:xfrm>
          <a:prstGeom prst="ellipse">
            <a:avLst/>
          </a:prstGeom>
        </p:spPr>
      </p:pic>
      <p:sp>
        <p:nvSpPr>
          <p:cNvPr id="86" name="Rectangle: Rounded Corners 85">
            <a:extLst>
              <a:ext uri="{FF2B5EF4-FFF2-40B4-BE49-F238E27FC236}">
                <a16:creationId xmlns:a16="http://schemas.microsoft.com/office/drawing/2014/main" id="{2C5F4B16-28EF-45FA-9F51-31A583439440}"/>
              </a:ext>
            </a:extLst>
          </p:cNvPr>
          <p:cNvSpPr/>
          <p:nvPr/>
        </p:nvSpPr>
        <p:spPr>
          <a:xfrm>
            <a:off x="1485657" y="3735858"/>
            <a:ext cx="2633801" cy="923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 Waters Are </a:t>
            </a:r>
          </a:p>
          <a:p>
            <a:pPr algn="ctr"/>
            <a:r>
              <a:rPr lang="en-US" dirty="0"/>
              <a:t>“Fishable &amp; Swimmable”</a:t>
            </a:r>
          </a:p>
        </p:txBody>
      </p:sp>
      <p:sp>
        <p:nvSpPr>
          <p:cNvPr id="87" name="Rectangle: Rounded Corners 86">
            <a:extLst>
              <a:ext uri="{FF2B5EF4-FFF2-40B4-BE49-F238E27FC236}">
                <a16:creationId xmlns:a16="http://schemas.microsoft.com/office/drawing/2014/main" id="{DA30D953-FE4A-4238-910A-05EEEFD7B5CD}"/>
              </a:ext>
            </a:extLst>
          </p:cNvPr>
          <p:cNvSpPr/>
          <p:nvPr/>
        </p:nvSpPr>
        <p:spPr>
          <a:xfrm>
            <a:off x="1485658" y="4993384"/>
            <a:ext cx="2633800" cy="1292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National Pollutant Discharge Elimination System</a:t>
            </a:r>
          </a:p>
        </p:txBody>
      </p:sp>
      <p:pic>
        <p:nvPicPr>
          <p:cNvPr id="78" name="Picture 77">
            <a:extLst>
              <a:ext uri="{FF2B5EF4-FFF2-40B4-BE49-F238E27FC236}">
                <a16:creationId xmlns:a16="http://schemas.microsoft.com/office/drawing/2014/main" id="{4EDDB0AD-C17C-4DA9-B740-BAAC358ED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5457" y="935455"/>
            <a:ext cx="1164945" cy="1164945"/>
          </a:xfrm>
          <a:prstGeom prst="ellipse">
            <a:avLst/>
          </a:prstGeom>
        </p:spPr>
      </p:pic>
      <p:sp>
        <p:nvSpPr>
          <p:cNvPr id="70" name="TextBox 69">
            <a:extLst>
              <a:ext uri="{FF2B5EF4-FFF2-40B4-BE49-F238E27FC236}">
                <a16:creationId xmlns:a16="http://schemas.microsoft.com/office/drawing/2014/main" id="{D371861C-774D-43C5-9528-B0008706CB62}"/>
              </a:ext>
            </a:extLst>
          </p:cNvPr>
          <p:cNvSpPr txBox="1"/>
          <p:nvPr/>
        </p:nvSpPr>
        <p:spPr>
          <a:xfrm>
            <a:off x="5701971" y="2176452"/>
            <a:ext cx="1491916" cy="369332"/>
          </a:xfrm>
          <a:prstGeom prst="rect">
            <a:avLst/>
          </a:prstGeom>
          <a:noFill/>
        </p:spPr>
        <p:txBody>
          <a:bodyPr wrap="square" rtlCol="0">
            <a:spAutoFit/>
          </a:bodyPr>
          <a:lstStyle/>
          <a:p>
            <a:pPr algn="ctr"/>
            <a:r>
              <a:rPr lang="en-US" dirty="0"/>
              <a:t>The State</a:t>
            </a:r>
          </a:p>
        </p:txBody>
      </p:sp>
      <p:sp>
        <p:nvSpPr>
          <p:cNvPr id="73" name="TextBox 72">
            <a:extLst>
              <a:ext uri="{FF2B5EF4-FFF2-40B4-BE49-F238E27FC236}">
                <a16:creationId xmlns:a16="http://schemas.microsoft.com/office/drawing/2014/main" id="{17C4D38C-7F0A-4943-9841-9ED7DA2EE36D}"/>
              </a:ext>
            </a:extLst>
          </p:cNvPr>
          <p:cNvSpPr txBox="1"/>
          <p:nvPr/>
        </p:nvSpPr>
        <p:spPr>
          <a:xfrm>
            <a:off x="4893110" y="2735456"/>
            <a:ext cx="3109637" cy="646331"/>
          </a:xfrm>
          <a:prstGeom prst="rect">
            <a:avLst/>
          </a:prstGeom>
          <a:noFill/>
        </p:spPr>
        <p:txBody>
          <a:bodyPr wrap="square" rtlCol="0">
            <a:spAutoFit/>
          </a:bodyPr>
          <a:lstStyle/>
          <a:p>
            <a:pPr algn="ctr"/>
            <a:r>
              <a:rPr lang="en-US" dirty="0"/>
              <a:t>State Water Pollution Laws </a:t>
            </a:r>
          </a:p>
          <a:p>
            <a:pPr algn="ctr"/>
            <a:r>
              <a:rPr lang="en-US" dirty="0"/>
              <a:t>(HRS 342D)</a:t>
            </a:r>
          </a:p>
        </p:txBody>
      </p:sp>
      <p:sp>
        <p:nvSpPr>
          <p:cNvPr id="88" name="Rectangle: Rounded Corners 87">
            <a:extLst>
              <a:ext uri="{FF2B5EF4-FFF2-40B4-BE49-F238E27FC236}">
                <a16:creationId xmlns:a16="http://schemas.microsoft.com/office/drawing/2014/main" id="{39F3EDCF-2923-4E28-A5AE-CF18059DAB5D}"/>
              </a:ext>
            </a:extLst>
          </p:cNvPr>
          <p:cNvSpPr/>
          <p:nvPr/>
        </p:nvSpPr>
        <p:spPr>
          <a:xfrm>
            <a:off x="5220249" y="3735858"/>
            <a:ext cx="2633801" cy="923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Hawaii’s Waters Are </a:t>
            </a:r>
          </a:p>
          <a:p>
            <a:pPr algn="ctr"/>
            <a:r>
              <a:rPr lang="en-US" dirty="0"/>
              <a:t>“Fishable &amp; Swimmable”</a:t>
            </a:r>
          </a:p>
        </p:txBody>
      </p:sp>
      <p:sp>
        <p:nvSpPr>
          <p:cNvPr id="89" name="Rectangle: Rounded Corners 88">
            <a:extLst>
              <a:ext uri="{FF2B5EF4-FFF2-40B4-BE49-F238E27FC236}">
                <a16:creationId xmlns:a16="http://schemas.microsoft.com/office/drawing/2014/main" id="{0F5C003D-33D1-4287-A72E-E7F9A0382698}"/>
              </a:ext>
            </a:extLst>
          </p:cNvPr>
          <p:cNvSpPr/>
          <p:nvPr/>
        </p:nvSpPr>
        <p:spPr>
          <a:xfrm>
            <a:off x="5175639" y="4993384"/>
            <a:ext cx="2633800" cy="1292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Hawaii’s Version</a:t>
            </a:r>
          </a:p>
          <a:p>
            <a:pPr algn="ctr"/>
            <a:r>
              <a:rPr lang="en-US" dirty="0"/>
              <a:t>National Pollutant Discharge Elimination System</a:t>
            </a:r>
          </a:p>
        </p:txBody>
      </p:sp>
      <p:sp>
        <p:nvSpPr>
          <p:cNvPr id="71" name="TextBox 70">
            <a:extLst>
              <a:ext uri="{FF2B5EF4-FFF2-40B4-BE49-F238E27FC236}">
                <a16:creationId xmlns:a16="http://schemas.microsoft.com/office/drawing/2014/main" id="{779ACE61-D94C-4D6F-8C2E-FB7C0312EF8F}"/>
              </a:ext>
            </a:extLst>
          </p:cNvPr>
          <p:cNvSpPr txBox="1"/>
          <p:nvPr/>
        </p:nvSpPr>
        <p:spPr>
          <a:xfrm>
            <a:off x="9585260" y="2171892"/>
            <a:ext cx="1491916" cy="369332"/>
          </a:xfrm>
          <a:prstGeom prst="rect">
            <a:avLst/>
          </a:prstGeom>
          <a:noFill/>
        </p:spPr>
        <p:txBody>
          <a:bodyPr wrap="square" rtlCol="0">
            <a:spAutoFit/>
          </a:bodyPr>
          <a:lstStyle/>
          <a:p>
            <a:pPr algn="ctr"/>
            <a:r>
              <a:rPr lang="en-US" dirty="0"/>
              <a:t>The County</a:t>
            </a:r>
          </a:p>
        </p:txBody>
      </p:sp>
      <p:sp>
        <p:nvSpPr>
          <p:cNvPr id="74" name="TextBox 73">
            <a:extLst>
              <a:ext uri="{FF2B5EF4-FFF2-40B4-BE49-F238E27FC236}">
                <a16:creationId xmlns:a16="http://schemas.microsoft.com/office/drawing/2014/main" id="{A99BE2D0-8525-4B1B-8A4D-041DE20F81CC}"/>
              </a:ext>
            </a:extLst>
          </p:cNvPr>
          <p:cNvSpPr txBox="1"/>
          <p:nvPr/>
        </p:nvSpPr>
        <p:spPr>
          <a:xfrm>
            <a:off x="8776399" y="2730896"/>
            <a:ext cx="3109637" cy="923330"/>
          </a:xfrm>
          <a:prstGeom prst="rect">
            <a:avLst/>
          </a:prstGeom>
          <a:noFill/>
        </p:spPr>
        <p:txBody>
          <a:bodyPr wrap="square" rtlCol="0">
            <a:spAutoFit/>
          </a:bodyPr>
          <a:lstStyle/>
          <a:p>
            <a:pPr algn="ctr"/>
            <a:r>
              <a:rPr lang="en-US" dirty="0"/>
              <a:t>County Rules &amp; Ordinances</a:t>
            </a:r>
          </a:p>
          <a:p>
            <a:pPr algn="ctr"/>
            <a:r>
              <a:rPr lang="en-US" dirty="0"/>
              <a:t>(ROH Ch. 14, Title 12)</a:t>
            </a:r>
          </a:p>
          <a:p>
            <a:pPr algn="ctr"/>
            <a:r>
              <a:rPr lang="en-US" dirty="0"/>
              <a:t>(Admin Rules Title 20, Ch. 3)</a:t>
            </a:r>
          </a:p>
        </p:txBody>
      </p:sp>
      <p:pic>
        <p:nvPicPr>
          <p:cNvPr id="76" name="Picture 75">
            <a:extLst>
              <a:ext uri="{FF2B5EF4-FFF2-40B4-BE49-F238E27FC236}">
                <a16:creationId xmlns:a16="http://schemas.microsoft.com/office/drawing/2014/main" id="{87B44AA9-97A7-4277-B444-257707EBE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3934" y="934344"/>
            <a:ext cx="1161798" cy="1156635"/>
          </a:xfrm>
          <a:prstGeom prst="ellipse">
            <a:avLst/>
          </a:prstGeom>
        </p:spPr>
      </p:pic>
      <p:sp>
        <p:nvSpPr>
          <p:cNvPr id="90" name="Rectangle: Rounded Corners 89">
            <a:extLst>
              <a:ext uri="{FF2B5EF4-FFF2-40B4-BE49-F238E27FC236}">
                <a16:creationId xmlns:a16="http://schemas.microsoft.com/office/drawing/2014/main" id="{595DA013-D7DD-4C5C-9F70-57D12A4DEB0D}"/>
              </a:ext>
            </a:extLst>
          </p:cNvPr>
          <p:cNvSpPr/>
          <p:nvPr/>
        </p:nvSpPr>
        <p:spPr>
          <a:xfrm>
            <a:off x="9151524" y="3735858"/>
            <a:ext cx="2633801" cy="923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Activities in the CCH keep Hawaii’s waters fishable &amp; swimmable</a:t>
            </a:r>
          </a:p>
        </p:txBody>
      </p:sp>
      <p:sp>
        <p:nvSpPr>
          <p:cNvPr id="92" name="Rectangle: Rounded Corners 91">
            <a:extLst>
              <a:ext uri="{FF2B5EF4-FFF2-40B4-BE49-F238E27FC236}">
                <a16:creationId xmlns:a16="http://schemas.microsoft.com/office/drawing/2014/main" id="{5AFB692E-6266-4973-97FF-C676FFB7D1EE}"/>
              </a:ext>
            </a:extLst>
          </p:cNvPr>
          <p:cNvSpPr/>
          <p:nvPr/>
        </p:nvSpPr>
        <p:spPr>
          <a:xfrm>
            <a:off x="9151525" y="4993384"/>
            <a:ext cx="2633800" cy="1292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CCH MS4 Program</a:t>
            </a:r>
          </a:p>
          <a:p>
            <a:pPr algn="ctr"/>
            <a:r>
              <a:rPr lang="en-US" dirty="0"/>
              <a:t>+</a:t>
            </a:r>
          </a:p>
          <a:p>
            <a:pPr algn="ctr"/>
            <a:r>
              <a:rPr lang="en-US" dirty="0"/>
              <a:t>Rules Relating to Water Quality</a:t>
            </a:r>
          </a:p>
        </p:txBody>
      </p:sp>
      <p:sp>
        <p:nvSpPr>
          <p:cNvPr id="94" name="Rectangle 93">
            <a:extLst>
              <a:ext uri="{FF2B5EF4-FFF2-40B4-BE49-F238E27FC236}">
                <a16:creationId xmlns:a16="http://schemas.microsoft.com/office/drawing/2014/main" id="{C6CD2303-2496-4834-9979-5A23E857A450}"/>
              </a:ext>
            </a:extLst>
          </p:cNvPr>
          <p:cNvSpPr/>
          <p:nvPr/>
        </p:nvSpPr>
        <p:spPr>
          <a:xfrm rot="20350049">
            <a:off x="315696" y="753507"/>
            <a:ext cx="3762568" cy="923330"/>
          </a:xfrm>
          <a:prstGeom prst="rect">
            <a:avLst/>
          </a:prstGeom>
          <a:noFill/>
        </p:spPr>
        <p:txBody>
          <a:bodyPr wrap="none" lIns="91440" tIns="45720" rIns="91440" bIns="45720">
            <a:prstTxWarp prst="textArchUp">
              <a:avLst/>
            </a:prstTxWarp>
            <a:spAutoFit/>
          </a:bodyPr>
          <a:lstStyle/>
          <a:p>
            <a:pPr algn="ctr"/>
            <a:r>
              <a:rPr lang="en-US" sz="5400" b="1" cap="none" spc="0"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rPr>
              <a:t>The Regulations</a:t>
            </a:r>
          </a:p>
        </p:txBody>
      </p:sp>
    </p:spTree>
    <p:extLst>
      <p:ext uri="{BB962C8B-B14F-4D97-AF65-F5344CB8AC3E}">
        <p14:creationId xmlns:p14="http://schemas.microsoft.com/office/powerpoint/2010/main" val="101853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4</a:t>
            </a:fld>
            <a:endParaRPr lang="en-US"/>
          </a:p>
        </p:txBody>
      </p:sp>
      <p:pic>
        <p:nvPicPr>
          <p:cNvPr id="76" name="Picture 75">
            <a:extLst>
              <a:ext uri="{FF2B5EF4-FFF2-40B4-BE49-F238E27FC236}">
                <a16:creationId xmlns:a16="http://schemas.microsoft.com/office/drawing/2014/main" id="{87B44AA9-97A7-4277-B444-257707EBE5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1455" y="3469757"/>
            <a:ext cx="910105" cy="906060"/>
          </a:xfrm>
          <a:prstGeom prst="ellipse">
            <a:avLst/>
          </a:prstGeom>
        </p:spPr>
      </p:pic>
      <p:sp>
        <p:nvSpPr>
          <p:cNvPr id="89" name="Rectangle: Rounded Corners 88">
            <a:extLst>
              <a:ext uri="{FF2B5EF4-FFF2-40B4-BE49-F238E27FC236}">
                <a16:creationId xmlns:a16="http://schemas.microsoft.com/office/drawing/2014/main" id="{0F5C003D-33D1-4287-A72E-E7F9A0382698}"/>
              </a:ext>
            </a:extLst>
          </p:cNvPr>
          <p:cNvSpPr/>
          <p:nvPr/>
        </p:nvSpPr>
        <p:spPr>
          <a:xfrm>
            <a:off x="3252945" y="1290192"/>
            <a:ext cx="5695736" cy="456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Hawaii’s National Pollutant Discharge Elimination System</a:t>
            </a:r>
          </a:p>
        </p:txBody>
      </p:sp>
      <p:sp>
        <p:nvSpPr>
          <p:cNvPr id="92" name="Rectangle: Rounded Corners 91">
            <a:extLst>
              <a:ext uri="{FF2B5EF4-FFF2-40B4-BE49-F238E27FC236}">
                <a16:creationId xmlns:a16="http://schemas.microsoft.com/office/drawing/2014/main" id="{5AFB692E-6266-4973-97FF-C676FFB7D1EE}"/>
              </a:ext>
            </a:extLst>
          </p:cNvPr>
          <p:cNvSpPr/>
          <p:nvPr/>
        </p:nvSpPr>
        <p:spPr>
          <a:xfrm>
            <a:off x="8658926" y="4597379"/>
            <a:ext cx="3145466" cy="640229"/>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Construction Runoff Control Program</a:t>
            </a:r>
          </a:p>
        </p:txBody>
      </p:sp>
      <p:pic>
        <p:nvPicPr>
          <p:cNvPr id="10" name="Picture 9">
            <a:extLst>
              <a:ext uri="{FF2B5EF4-FFF2-40B4-BE49-F238E27FC236}">
                <a16:creationId xmlns:a16="http://schemas.microsoft.com/office/drawing/2014/main" id="{44C89D42-9183-4207-BBA1-A6B06BF4A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4093" y="3463426"/>
            <a:ext cx="785754" cy="906061"/>
          </a:xfrm>
          <a:prstGeom prst="rect">
            <a:avLst/>
          </a:prstGeom>
        </p:spPr>
      </p:pic>
      <p:grpSp>
        <p:nvGrpSpPr>
          <p:cNvPr id="11" name="Group 10">
            <a:extLst>
              <a:ext uri="{FF2B5EF4-FFF2-40B4-BE49-F238E27FC236}">
                <a16:creationId xmlns:a16="http://schemas.microsoft.com/office/drawing/2014/main" id="{39CF0B18-F07E-49A3-A351-926451A08ECE}"/>
              </a:ext>
            </a:extLst>
          </p:cNvPr>
          <p:cNvGrpSpPr/>
          <p:nvPr/>
        </p:nvGrpSpPr>
        <p:grpSpPr>
          <a:xfrm>
            <a:off x="126760" y="2291850"/>
            <a:ext cx="11948106" cy="456166"/>
            <a:chOff x="126760" y="2330350"/>
            <a:chExt cx="11948106" cy="456166"/>
          </a:xfrm>
        </p:grpSpPr>
        <p:sp>
          <p:nvSpPr>
            <p:cNvPr id="26" name="Rectangle: Rounded Corners 25">
              <a:extLst>
                <a:ext uri="{FF2B5EF4-FFF2-40B4-BE49-F238E27FC236}">
                  <a16:creationId xmlns:a16="http://schemas.microsoft.com/office/drawing/2014/main" id="{D5D2C390-0FAB-4859-961B-453DC727F68F}"/>
                </a:ext>
              </a:extLst>
            </p:cNvPr>
            <p:cNvSpPr/>
            <p:nvPr/>
          </p:nvSpPr>
          <p:spPr>
            <a:xfrm>
              <a:off x="126760" y="2330350"/>
              <a:ext cx="3724976" cy="418576"/>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Construction Stormwater Program</a:t>
              </a:r>
            </a:p>
          </p:txBody>
        </p:sp>
        <p:sp>
          <p:nvSpPr>
            <p:cNvPr id="27" name="Rectangle: Rounded Corners 26">
              <a:extLst>
                <a:ext uri="{FF2B5EF4-FFF2-40B4-BE49-F238E27FC236}">
                  <a16:creationId xmlns:a16="http://schemas.microsoft.com/office/drawing/2014/main" id="{EDED75E5-3E5A-4987-9CB2-D280DB0209EF}"/>
                </a:ext>
              </a:extLst>
            </p:cNvPr>
            <p:cNvSpPr/>
            <p:nvPr/>
          </p:nvSpPr>
          <p:spPr>
            <a:xfrm>
              <a:off x="4238325" y="2335341"/>
              <a:ext cx="3724976" cy="418575"/>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Construction Dewatering Program</a:t>
              </a:r>
            </a:p>
          </p:txBody>
        </p:sp>
        <p:sp>
          <p:nvSpPr>
            <p:cNvPr id="28" name="Rectangle: Rounded Corners 27">
              <a:extLst>
                <a:ext uri="{FF2B5EF4-FFF2-40B4-BE49-F238E27FC236}">
                  <a16:creationId xmlns:a16="http://schemas.microsoft.com/office/drawing/2014/main" id="{B11691D2-85DC-4EA8-B305-3624ABE4211E}"/>
                </a:ext>
              </a:extLst>
            </p:cNvPr>
            <p:cNvSpPr/>
            <p:nvPr/>
          </p:nvSpPr>
          <p:spPr>
            <a:xfrm>
              <a:off x="8349890" y="2330350"/>
              <a:ext cx="3724976" cy="456166"/>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MS4 (storm drain systems) Program</a:t>
              </a:r>
            </a:p>
          </p:txBody>
        </p:sp>
      </p:grpSp>
      <p:pic>
        <p:nvPicPr>
          <p:cNvPr id="78" name="Picture 77">
            <a:extLst>
              <a:ext uri="{FF2B5EF4-FFF2-40B4-BE49-F238E27FC236}">
                <a16:creationId xmlns:a16="http://schemas.microsoft.com/office/drawing/2014/main" id="{4EDDB0AD-C17C-4DA9-B740-BAAC358ED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114" y="19250"/>
            <a:ext cx="937820" cy="937820"/>
          </a:xfrm>
          <a:prstGeom prst="ellipse">
            <a:avLst/>
          </a:prstGeom>
        </p:spPr>
      </p:pic>
      <p:pic>
        <p:nvPicPr>
          <p:cNvPr id="8" name="Picture 7">
            <a:extLst>
              <a:ext uri="{FF2B5EF4-FFF2-40B4-BE49-F238E27FC236}">
                <a16:creationId xmlns:a16="http://schemas.microsoft.com/office/drawing/2014/main" id="{F6D8A451-6463-4C6E-8FDE-6B86198259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690" y="222535"/>
            <a:ext cx="981936" cy="981936"/>
          </a:xfrm>
          <a:prstGeom prst="ellipse">
            <a:avLst/>
          </a:prstGeom>
        </p:spPr>
      </p:pic>
      <p:pic>
        <p:nvPicPr>
          <p:cNvPr id="6" name="Picture 5">
            <a:extLst>
              <a:ext uri="{FF2B5EF4-FFF2-40B4-BE49-F238E27FC236}">
                <a16:creationId xmlns:a16="http://schemas.microsoft.com/office/drawing/2014/main" id="{E8D6C615-543A-4507-81B4-B35EA3EC5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9422" y="222535"/>
            <a:ext cx="981936" cy="1002392"/>
          </a:xfrm>
          <a:prstGeom prst="ellipse">
            <a:avLst/>
          </a:prstGeom>
        </p:spPr>
      </p:pic>
      <p:sp>
        <p:nvSpPr>
          <p:cNvPr id="31" name="Rectangle: Rounded Corners 30">
            <a:extLst>
              <a:ext uri="{FF2B5EF4-FFF2-40B4-BE49-F238E27FC236}">
                <a16:creationId xmlns:a16="http://schemas.microsoft.com/office/drawing/2014/main" id="{D866819A-012D-4A2B-BCBE-9D55E1E0CB47}"/>
              </a:ext>
            </a:extLst>
          </p:cNvPr>
          <p:cNvSpPr/>
          <p:nvPr/>
        </p:nvSpPr>
        <p:spPr>
          <a:xfrm>
            <a:off x="8658926" y="2975999"/>
            <a:ext cx="3145466" cy="41857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City’s MS4 Permit, HIS000002</a:t>
            </a:r>
          </a:p>
        </p:txBody>
      </p:sp>
      <p:sp>
        <p:nvSpPr>
          <p:cNvPr id="32" name="Rectangle: Rounded Corners 31">
            <a:extLst>
              <a:ext uri="{FF2B5EF4-FFF2-40B4-BE49-F238E27FC236}">
                <a16:creationId xmlns:a16="http://schemas.microsoft.com/office/drawing/2014/main" id="{B6E85F6F-7264-443C-99B2-A5743F743BAE}"/>
              </a:ext>
            </a:extLst>
          </p:cNvPr>
          <p:cNvSpPr/>
          <p:nvPr/>
        </p:nvSpPr>
        <p:spPr>
          <a:xfrm>
            <a:off x="125104" y="2975999"/>
            <a:ext cx="1698240" cy="95911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Individual Permits (HI</a:t>
            </a:r>
            <a:r>
              <a:rPr lang="en-US" sz="1400" dirty="0"/>
              <a:t>######</a:t>
            </a:r>
            <a:r>
              <a:rPr lang="en-US" dirty="0"/>
              <a:t>)</a:t>
            </a:r>
          </a:p>
        </p:txBody>
      </p:sp>
      <p:sp>
        <p:nvSpPr>
          <p:cNvPr id="33" name="Rectangle: Rounded Corners 32">
            <a:extLst>
              <a:ext uri="{FF2B5EF4-FFF2-40B4-BE49-F238E27FC236}">
                <a16:creationId xmlns:a16="http://schemas.microsoft.com/office/drawing/2014/main" id="{3BA9D502-7519-43E7-90E7-9C46A30F1F5E}"/>
              </a:ext>
            </a:extLst>
          </p:cNvPr>
          <p:cNvSpPr/>
          <p:nvPr/>
        </p:nvSpPr>
        <p:spPr>
          <a:xfrm>
            <a:off x="2153497" y="2975999"/>
            <a:ext cx="1698239" cy="92922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General Permit </a:t>
            </a:r>
          </a:p>
          <a:p>
            <a:pPr algn="ctr"/>
            <a:r>
              <a:rPr lang="en-US" dirty="0"/>
              <a:t>(HAR 11-55, Appendix C)</a:t>
            </a:r>
          </a:p>
        </p:txBody>
      </p:sp>
      <p:sp>
        <p:nvSpPr>
          <p:cNvPr id="34" name="Rectangle: Rounded Corners 33">
            <a:extLst>
              <a:ext uri="{FF2B5EF4-FFF2-40B4-BE49-F238E27FC236}">
                <a16:creationId xmlns:a16="http://schemas.microsoft.com/office/drawing/2014/main" id="{346AF923-A67B-450A-9944-A557C6D377F1}"/>
              </a:ext>
            </a:extLst>
          </p:cNvPr>
          <p:cNvSpPr/>
          <p:nvPr/>
        </p:nvSpPr>
        <p:spPr>
          <a:xfrm>
            <a:off x="4255946" y="2975999"/>
            <a:ext cx="1698240" cy="95911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Individual Permits (HI</a:t>
            </a:r>
            <a:r>
              <a:rPr lang="en-US" sz="1400" dirty="0"/>
              <a:t>######</a:t>
            </a:r>
            <a:r>
              <a:rPr lang="en-US" dirty="0"/>
              <a:t>)</a:t>
            </a:r>
          </a:p>
        </p:txBody>
      </p:sp>
      <p:sp>
        <p:nvSpPr>
          <p:cNvPr id="35" name="Rectangle: Rounded Corners 34">
            <a:extLst>
              <a:ext uri="{FF2B5EF4-FFF2-40B4-BE49-F238E27FC236}">
                <a16:creationId xmlns:a16="http://schemas.microsoft.com/office/drawing/2014/main" id="{1C6EB570-08A0-4DFD-85A1-2A4C9913D276}"/>
              </a:ext>
            </a:extLst>
          </p:cNvPr>
          <p:cNvSpPr/>
          <p:nvPr/>
        </p:nvSpPr>
        <p:spPr>
          <a:xfrm>
            <a:off x="6284339" y="2975999"/>
            <a:ext cx="1698239" cy="92922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General Permit </a:t>
            </a:r>
          </a:p>
          <a:p>
            <a:pPr algn="ctr"/>
            <a:r>
              <a:rPr lang="en-US" dirty="0"/>
              <a:t>(HAR 11-55, Appendix G)</a:t>
            </a:r>
          </a:p>
        </p:txBody>
      </p:sp>
      <p:cxnSp>
        <p:nvCxnSpPr>
          <p:cNvPr id="14" name="Connector: Elbow 13">
            <a:extLst>
              <a:ext uri="{FF2B5EF4-FFF2-40B4-BE49-F238E27FC236}">
                <a16:creationId xmlns:a16="http://schemas.microsoft.com/office/drawing/2014/main" id="{593FAA4D-FC87-4162-B465-19CC5023518E}"/>
              </a:ext>
            </a:extLst>
          </p:cNvPr>
          <p:cNvCxnSpPr>
            <a:cxnSpLocks/>
            <a:stCxn id="89" idx="2"/>
            <a:endCxn id="26" idx="0"/>
          </p:cNvCxnSpPr>
          <p:nvPr/>
        </p:nvCxnSpPr>
        <p:spPr>
          <a:xfrm rot="5400000">
            <a:off x="3772286" y="-36678"/>
            <a:ext cx="545491" cy="4111565"/>
          </a:xfrm>
          <a:prstGeom prst="bentConnector3">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9AAE72D6-6EEE-431E-893D-6DA13541572F}"/>
              </a:ext>
            </a:extLst>
          </p:cNvPr>
          <p:cNvCxnSpPr>
            <a:cxnSpLocks/>
            <a:stCxn id="89" idx="2"/>
            <a:endCxn id="28" idx="0"/>
          </p:cNvCxnSpPr>
          <p:nvPr/>
        </p:nvCxnSpPr>
        <p:spPr>
          <a:xfrm rot="16200000" flipH="1">
            <a:off x="7883850" y="-36679"/>
            <a:ext cx="545491" cy="4111565"/>
          </a:xfrm>
          <a:prstGeom prst="bentConnector3">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CBA786-F882-4D0C-A0B4-C544DC1D882D}"/>
              </a:ext>
            </a:extLst>
          </p:cNvPr>
          <p:cNvCxnSpPr>
            <a:cxnSpLocks/>
            <a:stCxn id="89" idx="2"/>
            <a:endCxn id="27" idx="0"/>
          </p:cNvCxnSpPr>
          <p:nvPr/>
        </p:nvCxnSpPr>
        <p:spPr>
          <a:xfrm>
            <a:off x="6100813" y="1746359"/>
            <a:ext cx="0" cy="550482"/>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11B146B6-3E3C-463F-B951-62969CA3C61B}"/>
              </a:ext>
            </a:extLst>
          </p:cNvPr>
          <p:cNvSpPr/>
          <p:nvPr/>
        </p:nvSpPr>
        <p:spPr>
          <a:xfrm>
            <a:off x="2313594" y="4112054"/>
            <a:ext cx="1378043" cy="1773980"/>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General Permit Coverage</a:t>
            </a:r>
          </a:p>
          <a:p>
            <a:pPr algn="ctr"/>
            <a:r>
              <a:rPr lang="en-US" dirty="0"/>
              <a:t>HIR10xxxx</a:t>
            </a:r>
          </a:p>
        </p:txBody>
      </p:sp>
      <p:sp>
        <p:nvSpPr>
          <p:cNvPr id="43" name="Rectangle: Rounded Corners 42">
            <a:extLst>
              <a:ext uri="{FF2B5EF4-FFF2-40B4-BE49-F238E27FC236}">
                <a16:creationId xmlns:a16="http://schemas.microsoft.com/office/drawing/2014/main" id="{3B96C928-DF1D-43DB-B892-C90B6C6B4D9C}"/>
              </a:ext>
            </a:extLst>
          </p:cNvPr>
          <p:cNvSpPr/>
          <p:nvPr/>
        </p:nvSpPr>
        <p:spPr>
          <a:xfrm>
            <a:off x="6444436" y="4112053"/>
            <a:ext cx="1378043" cy="1773981"/>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General Permit Coverage</a:t>
            </a:r>
          </a:p>
          <a:p>
            <a:pPr algn="ctr"/>
            <a:r>
              <a:rPr lang="en-US" dirty="0" err="1"/>
              <a:t>xxGxxxx</a:t>
            </a:r>
            <a:endParaRPr lang="en-US" dirty="0"/>
          </a:p>
          <a:p>
            <a:pPr algn="ctr"/>
            <a:r>
              <a:rPr lang="en-US" dirty="0"/>
              <a:t>18GE123</a:t>
            </a:r>
          </a:p>
        </p:txBody>
      </p:sp>
      <p:sp>
        <p:nvSpPr>
          <p:cNvPr id="19" name="Rectangle 18">
            <a:extLst>
              <a:ext uri="{FF2B5EF4-FFF2-40B4-BE49-F238E27FC236}">
                <a16:creationId xmlns:a16="http://schemas.microsoft.com/office/drawing/2014/main" id="{B0E998EF-982A-45FC-8559-DE9902269AAA}"/>
              </a:ext>
            </a:extLst>
          </p:cNvPr>
          <p:cNvSpPr/>
          <p:nvPr/>
        </p:nvSpPr>
        <p:spPr>
          <a:xfrm rot="20350049">
            <a:off x="294382" y="742806"/>
            <a:ext cx="3762568" cy="923330"/>
          </a:xfrm>
          <a:prstGeom prst="rect">
            <a:avLst/>
          </a:prstGeom>
          <a:noFill/>
        </p:spPr>
        <p:txBody>
          <a:bodyPr wrap="none" lIns="91440" tIns="45720" rIns="91440" bIns="45720">
            <a:prstTxWarp prst="textArchUp">
              <a:avLst/>
            </a:prstTxWarp>
            <a:spAutoFit/>
          </a:bodyPr>
          <a:lstStyle/>
          <a:p>
            <a:pPr algn="ctr"/>
            <a:r>
              <a:rPr lang="en-US" sz="5400" b="1" cap="none" spc="0"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rPr>
              <a:t>The Permits</a:t>
            </a:r>
          </a:p>
        </p:txBody>
      </p:sp>
      <p:sp>
        <p:nvSpPr>
          <p:cNvPr id="25" name="Rectangle: Rounded Corners 24">
            <a:extLst>
              <a:ext uri="{FF2B5EF4-FFF2-40B4-BE49-F238E27FC236}">
                <a16:creationId xmlns:a16="http://schemas.microsoft.com/office/drawing/2014/main" id="{49A4B497-EC0F-4F25-91DD-5F6925B4382D}"/>
              </a:ext>
            </a:extLst>
          </p:cNvPr>
          <p:cNvSpPr/>
          <p:nvPr/>
        </p:nvSpPr>
        <p:spPr>
          <a:xfrm>
            <a:off x="8658926" y="5439006"/>
            <a:ext cx="3145466" cy="523328"/>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Rules Relating to Water Quality</a:t>
            </a:r>
          </a:p>
        </p:txBody>
      </p:sp>
    </p:spTree>
    <p:extLst>
      <p:ext uri="{BB962C8B-B14F-4D97-AF65-F5344CB8AC3E}">
        <p14:creationId xmlns:p14="http://schemas.microsoft.com/office/powerpoint/2010/main" val="255555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5</a:t>
            </a:fld>
            <a:endParaRPr lang="en-US"/>
          </a:p>
        </p:txBody>
      </p:sp>
      <p:sp>
        <p:nvSpPr>
          <p:cNvPr id="34" name="Rectangle: Rounded Corners 33">
            <a:extLst>
              <a:ext uri="{FF2B5EF4-FFF2-40B4-BE49-F238E27FC236}">
                <a16:creationId xmlns:a16="http://schemas.microsoft.com/office/drawing/2014/main" id="{346AF923-A67B-450A-9944-A557C6D377F1}"/>
              </a:ext>
            </a:extLst>
          </p:cNvPr>
          <p:cNvSpPr/>
          <p:nvPr/>
        </p:nvSpPr>
        <p:spPr>
          <a:xfrm>
            <a:off x="3232986" y="2623965"/>
            <a:ext cx="2514600" cy="62004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Intent or Permit Application</a:t>
            </a:r>
          </a:p>
        </p:txBody>
      </p:sp>
      <p:sp>
        <p:nvSpPr>
          <p:cNvPr id="43" name="Rectangle: Rounded Corners 42">
            <a:extLst>
              <a:ext uri="{FF2B5EF4-FFF2-40B4-BE49-F238E27FC236}">
                <a16:creationId xmlns:a16="http://schemas.microsoft.com/office/drawing/2014/main" id="{3B96C928-DF1D-43DB-B892-C90B6C6B4D9C}"/>
              </a:ext>
            </a:extLst>
          </p:cNvPr>
          <p:cNvSpPr/>
          <p:nvPr/>
        </p:nvSpPr>
        <p:spPr>
          <a:xfrm>
            <a:off x="3232986" y="3388171"/>
            <a:ext cx="2514600" cy="620043"/>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Initial Sampling for Water Quality Baseline</a:t>
            </a:r>
          </a:p>
        </p:txBody>
      </p:sp>
      <p:sp>
        <p:nvSpPr>
          <p:cNvPr id="19" name="Rectangle 18">
            <a:extLst>
              <a:ext uri="{FF2B5EF4-FFF2-40B4-BE49-F238E27FC236}">
                <a16:creationId xmlns:a16="http://schemas.microsoft.com/office/drawing/2014/main" id="{B0E998EF-982A-45FC-8559-DE9902269AAA}"/>
              </a:ext>
            </a:extLst>
          </p:cNvPr>
          <p:cNvSpPr/>
          <p:nvPr/>
        </p:nvSpPr>
        <p:spPr>
          <a:xfrm>
            <a:off x="4363933" y="972537"/>
            <a:ext cx="3516345" cy="923330"/>
          </a:xfrm>
          <a:prstGeom prst="rect">
            <a:avLst/>
          </a:prstGeom>
          <a:noFill/>
        </p:spPr>
        <p:txBody>
          <a:bodyPr wrap="none" lIns="91440" tIns="45720" rIns="91440" bIns="45720">
            <a:prstTxWarp prst="textArchUp">
              <a:avLst/>
            </a:prstTxWarp>
            <a:spAutoFit/>
          </a:bodyPr>
          <a:lstStyle/>
          <a:p>
            <a:pPr algn="ctr"/>
            <a:r>
              <a:rPr lang="en-US" sz="5400" b="1" cap="none" spc="0"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rPr>
              <a:t>The Programs</a:t>
            </a:r>
          </a:p>
          <a:p>
            <a:pPr algn="ctr"/>
            <a:r>
              <a:rPr lang="en-US" sz="2200" b="1"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rPr>
              <a:t>And stuff you know them for</a:t>
            </a:r>
            <a:endParaRPr lang="en-US" sz="2200" b="1" cap="none" spc="0"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endParaRPr>
          </a:p>
        </p:txBody>
      </p:sp>
      <p:sp>
        <p:nvSpPr>
          <p:cNvPr id="29" name="Rectangle: Rounded Corners 28">
            <a:extLst>
              <a:ext uri="{FF2B5EF4-FFF2-40B4-BE49-F238E27FC236}">
                <a16:creationId xmlns:a16="http://schemas.microsoft.com/office/drawing/2014/main" id="{6BCB94C6-B2AB-492A-870D-774AB1C0BB74}"/>
              </a:ext>
            </a:extLst>
          </p:cNvPr>
          <p:cNvSpPr/>
          <p:nvPr/>
        </p:nvSpPr>
        <p:spPr>
          <a:xfrm>
            <a:off x="3243765" y="4152377"/>
            <a:ext cx="2514600" cy="685800"/>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NGPCs or Permits with Limits</a:t>
            </a:r>
          </a:p>
        </p:txBody>
      </p:sp>
      <p:sp>
        <p:nvSpPr>
          <p:cNvPr id="36" name="Rectangle: Rounded Corners 35">
            <a:extLst>
              <a:ext uri="{FF2B5EF4-FFF2-40B4-BE49-F238E27FC236}">
                <a16:creationId xmlns:a16="http://schemas.microsoft.com/office/drawing/2014/main" id="{DFD8A8C4-738D-41B0-87EB-3F0A18FD1233}"/>
              </a:ext>
            </a:extLst>
          </p:cNvPr>
          <p:cNvSpPr/>
          <p:nvPr/>
        </p:nvSpPr>
        <p:spPr>
          <a:xfrm>
            <a:off x="158930" y="2623965"/>
            <a:ext cx="2514600" cy="68579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Intent or Permit Application</a:t>
            </a:r>
          </a:p>
        </p:txBody>
      </p:sp>
      <p:sp>
        <p:nvSpPr>
          <p:cNvPr id="37" name="Rectangle: Rounded Corners 36">
            <a:extLst>
              <a:ext uri="{FF2B5EF4-FFF2-40B4-BE49-F238E27FC236}">
                <a16:creationId xmlns:a16="http://schemas.microsoft.com/office/drawing/2014/main" id="{97793A38-D328-4DE5-AD34-B06B84E8F1F8}"/>
              </a:ext>
            </a:extLst>
          </p:cNvPr>
          <p:cNvSpPr/>
          <p:nvPr/>
        </p:nvSpPr>
        <p:spPr>
          <a:xfrm>
            <a:off x="158930" y="3488795"/>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County Approved ESCPs</a:t>
            </a:r>
          </a:p>
        </p:txBody>
      </p:sp>
      <p:sp>
        <p:nvSpPr>
          <p:cNvPr id="38" name="Rectangle: Rounded Corners 37">
            <a:extLst>
              <a:ext uri="{FF2B5EF4-FFF2-40B4-BE49-F238E27FC236}">
                <a16:creationId xmlns:a16="http://schemas.microsoft.com/office/drawing/2014/main" id="{0FF40F30-7AD0-49CC-B0D4-B8BE1A98DA40}"/>
              </a:ext>
            </a:extLst>
          </p:cNvPr>
          <p:cNvSpPr/>
          <p:nvPr/>
        </p:nvSpPr>
        <p:spPr>
          <a:xfrm>
            <a:off x="158930" y="4748860"/>
            <a:ext cx="2514600" cy="356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Permit or NGPCs</a:t>
            </a:r>
          </a:p>
        </p:txBody>
      </p:sp>
      <p:sp>
        <p:nvSpPr>
          <p:cNvPr id="40" name="Rectangle: Rounded Corners 39">
            <a:extLst>
              <a:ext uri="{FF2B5EF4-FFF2-40B4-BE49-F238E27FC236}">
                <a16:creationId xmlns:a16="http://schemas.microsoft.com/office/drawing/2014/main" id="{DBB23344-583F-4F45-9D53-B7CC321666FB}"/>
              </a:ext>
            </a:extLst>
          </p:cNvPr>
          <p:cNvSpPr/>
          <p:nvPr/>
        </p:nvSpPr>
        <p:spPr>
          <a:xfrm>
            <a:off x="6433636" y="2623966"/>
            <a:ext cx="2514600" cy="6200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Categories </a:t>
            </a:r>
          </a:p>
          <a:p>
            <a:pPr algn="ctr"/>
            <a:r>
              <a:rPr lang="en-US" dirty="0"/>
              <a:t>(slope &amp; size -&gt; risk) </a:t>
            </a:r>
          </a:p>
        </p:txBody>
      </p:sp>
      <p:sp>
        <p:nvSpPr>
          <p:cNvPr id="41" name="Rectangle: Rounded Corners 40">
            <a:extLst>
              <a:ext uri="{FF2B5EF4-FFF2-40B4-BE49-F238E27FC236}">
                <a16:creationId xmlns:a16="http://schemas.microsoft.com/office/drawing/2014/main" id="{5CB7AC38-49E8-41C7-8EBF-7F2916AC5894}"/>
              </a:ext>
            </a:extLst>
          </p:cNvPr>
          <p:cNvSpPr/>
          <p:nvPr/>
        </p:nvSpPr>
        <p:spPr>
          <a:xfrm>
            <a:off x="6435070" y="3425118"/>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DPP-approved ESCPs</a:t>
            </a:r>
          </a:p>
        </p:txBody>
      </p:sp>
      <p:sp>
        <p:nvSpPr>
          <p:cNvPr id="44" name="Rectangle: Rounded Corners 43">
            <a:extLst>
              <a:ext uri="{FF2B5EF4-FFF2-40B4-BE49-F238E27FC236}">
                <a16:creationId xmlns:a16="http://schemas.microsoft.com/office/drawing/2014/main" id="{F8CD3A38-A511-42B7-B46A-3D4BC8A2DD4F}"/>
              </a:ext>
            </a:extLst>
          </p:cNvPr>
          <p:cNvSpPr/>
          <p:nvPr/>
        </p:nvSpPr>
        <p:spPr>
          <a:xfrm>
            <a:off x="6433636" y="3903069"/>
            <a:ext cx="2514600" cy="685800"/>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ESCP requirements based on Category/Risk</a:t>
            </a:r>
          </a:p>
        </p:txBody>
      </p:sp>
      <p:sp>
        <p:nvSpPr>
          <p:cNvPr id="45" name="Rectangle: Rounded Corners 44">
            <a:extLst>
              <a:ext uri="{FF2B5EF4-FFF2-40B4-BE49-F238E27FC236}">
                <a16:creationId xmlns:a16="http://schemas.microsoft.com/office/drawing/2014/main" id="{E68DFD3D-8C23-42EC-B7AF-DE85F6BECF75}"/>
              </a:ext>
            </a:extLst>
          </p:cNvPr>
          <p:cNvSpPr/>
          <p:nvPr/>
        </p:nvSpPr>
        <p:spPr>
          <a:xfrm>
            <a:off x="9521745" y="2623966"/>
            <a:ext cx="2514600"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Deficiency Tracking (Minor, Major, Critical)</a:t>
            </a:r>
          </a:p>
        </p:txBody>
      </p:sp>
      <p:sp>
        <p:nvSpPr>
          <p:cNvPr id="46" name="Rectangle: Rounded Corners 45">
            <a:extLst>
              <a:ext uri="{FF2B5EF4-FFF2-40B4-BE49-F238E27FC236}">
                <a16:creationId xmlns:a16="http://schemas.microsoft.com/office/drawing/2014/main" id="{D4D01258-32DB-429A-B9E9-6DEB03875ADE}"/>
              </a:ext>
            </a:extLst>
          </p:cNvPr>
          <p:cNvSpPr/>
          <p:nvPr/>
        </p:nvSpPr>
        <p:spPr>
          <a:xfrm>
            <a:off x="9521745" y="3480737"/>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3rd Party Inspections</a:t>
            </a:r>
          </a:p>
        </p:txBody>
      </p:sp>
      <p:sp>
        <p:nvSpPr>
          <p:cNvPr id="47" name="Rectangle: Rounded Corners 46">
            <a:extLst>
              <a:ext uri="{FF2B5EF4-FFF2-40B4-BE49-F238E27FC236}">
                <a16:creationId xmlns:a16="http://schemas.microsoft.com/office/drawing/2014/main" id="{CD691730-8249-4939-A92B-0504B2AF3CD2}"/>
              </a:ext>
            </a:extLst>
          </p:cNvPr>
          <p:cNvSpPr/>
          <p:nvPr/>
        </p:nvSpPr>
        <p:spPr>
          <a:xfrm>
            <a:off x="9521745" y="4008324"/>
            <a:ext cx="2514600" cy="356616"/>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Inspection Checklists</a:t>
            </a:r>
          </a:p>
        </p:txBody>
      </p:sp>
      <p:sp>
        <p:nvSpPr>
          <p:cNvPr id="26" name="Rectangle: Rounded Corners 25">
            <a:extLst>
              <a:ext uri="{FF2B5EF4-FFF2-40B4-BE49-F238E27FC236}">
                <a16:creationId xmlns:a16="http://schemas.microsoft.com/office/drawing/2014/main" id="{D5D2C390-0FAB-4859-961B-453DC727F68F}"/>
              </a:ext>
            </a:extLst>
          </p:cNvPr>
          <p:cNvSpPr/>
          <p:nvPr/>
        </p:nvSpPr>
        <p:spPr>
          <a:xfrm>
            <a:off x="65333"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Construction Stormwater Program</a:t>
            </a:r>
          </a:p>
        </p:txBody>
      </p:sp>
      <p:sp>
        <p:nvSpPr>
          <p:cNvPr id="27" name="Rectangle: Rounded Corners 26">
            <a:extLst>
              <a:ext uri="{FF2B5EF4-FFF2-40B4-BE49-F238E27FC236}">
                <a16:creationId xmlns:a16="http://schemas.microsoft.com/office/drawing/2014/main" id="{EDED75E5-3E5A-4987-9CB2-D280DB0209EF}"/>
              </a:ext>
            </a:extLst>
          </p:cNvPr>
          <p:cNvSpPr/>
          <p:nvPr/>
        </p:nvSpPr>
        <p:spPr>
          <a:xfrm>
            <a:off x="3134871"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Construction Dewatering Program</a:t>
            </a:r>
          </a:p>
        </p:txBody>
      </p:sp>
      <p:sp>
        <p:nvSpPr>
          <p:cNvPr id="24" name="Oval 23">
            <a:extLst>
              <a:ext uri="{FF2B5EF4-FFF2-40B4-BE49-F238E27FC236}">
                <a16:creationId xmlns:a16="http://schemas.microsoft.com/office/drawing/2014/main" id="{90FDF60B-0B38-48FA-909B-4A1FD2BD4899}"/>
              </a:ext>
            </a:extLst>
          </p:cNvPr>
          <p:cNvSpPr/>
          <p:nvPr/>
        </p:nvSpPr>
        <p:spPr>
          <a:xfrm>
            <a:off x="2944508" y="1408208"/>
            <a:ext cx="73152" cy="73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Connector: Elbow 47">
            <a:extLst>
              <a:ext uri="{FF2B5EF4-FFF2-40B4-BE49-F238E27FC236}">
                <a16:creationId xmlns:a16="http://schemas.microsoft.com/office/drawing/2014/main" id="{775C7592-0C37-42A4-955F-982E463576CC}"/>
              </a:ext>
            </a:extLst>
          </p:cNvPr>
          <p:cNvCxnSpPr>
            <a:cxnSpLocks/>
            <a:stCxn id="24" idx="4"/>
            <a:endCxn id="26" idx="0"/>
          </p:cNvCxnSpPr>
          <p:nvPr/>
        </p:nvCxnSpPr>
        <p:spPr>
          <a:xfrm rot="5400000">
            <a:off x="2037486" y="880808"/>
            <a:ext cx="343046" cy="1544151"/>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8FC42964-72F5-4098-A4FA-29413F2D442C}"/>
              </a:ext>
            </a:extLst>
          </p:cNvPr>
          <p:cNvCxnSpPr>
            <a:cxnSpLocks/>
            <a:stCxn id="24" idx="4"/>
            <a:endCxn id="27" idx="0"/>
          </p:cNvCxnSpPr>
          <p:nvPr/>
        </p:nvCxnSpPr>
        <p:spPr>
          <a:xfrm rot="16200000" flipH="1">
            <a:off x="3572254" y="890189"/>
            <a:ext cx="343046" cy="1525387"/>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76" name="Picture 75">
            <a:extLst>
              <a:ext uri="{FF2B5EF4-FFF2-40B4-BE49-F238E27FC236}">
                <a16:creationId xmlns:a16="http://schemas.microsoft.com/office/drawing/2014/main" id="{87B44AA9-97A7-4277-B444-257707EBE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399" y="410096"/>
            <a:ext cx="1095626" cy="1090757"/>
          </a:xfrm>
          <a:prstGeom prst="ellipse">
            <a:avLst/>
          </a:prstGeom>
        </p:spPr>
      </p:pic>
      <p:pic>
        <p:nvPicPr>
          <p:cNvPr id="10" name="Picture 9">
            <a:extLst>
              <a:ext uri="{FF2B5EF4-FFF2-40B4-BE49-F238E27FC236}">
                <a16:creationId xmlns:a16="http://schemas.microsoft.com/office/drawing/2014/main" id="{44C89D42-9183-4207-BBA1-A6B06BF4A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669" y="376678"/>
            <a:ext cx="970497" cy="1119090"/>
          </a:xfrm>
          <a:prstGeom prst="rect">
            <a:avLst/>
          </a:prstGeom>
        </p:spPr>
      </p:pic>
      <p:sp>
        <p:nvSpPr>
          <p:cNvPr id="28" name="Rectangle: Rounded Corners 27">
            <a:extLst>
              <a:ext uri="{FF2B5EF4-FFF2-40B4-BE49-F238E27FC236}">
                <a16:creationId xmlns:a16="http://schemas.microsoft.com/office/drawing/2014/main" id="{B11691D2-85DC-4EA8-B305-3624ABE4211E}"/>
              </a:ext>
            </a:extLst>
          </p:cNvPr>
          <p:cNvSpPr/>
          <p:nvPr/>
        </p:nvSpPr>
        <p:spPr>
          <a:xfrm>
            <a:off x="9376687"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City’s MS4 Program</a:t>
            </a:r>
          </a:p>
        </p:txBody>
      </p:sp>
      <p:sp>
        <p:nvSpPr>
          <p:cNvPr id="39" name="Rectangle: Rounded Corners 38">
            <a:extLst>
              <a:ext uri="{FF2B5EF4-FFF2-40B4-BE49-F238E27FC236}">
                <a16:creationId xmlns:a16="http://schemas.microsoft.com/office/drawing/2014/main" id="{EF5D4590-B9A1-464E-B562-07C4D6F71F8B}"/>
              </a:ext>
            </a:extLst>
          </p:cNvPr>
          <p:cNvSpPr/>
          <p:nvPr/>
        </p:nvSpPr>
        <p:spPr>
          <a:xfrm>
            <a:off x="6307149"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City’s Rules Relating to Water Quality</a:t>
            </a:r>
          </a:p>
        </p:txBody>
      </p:sp>
      <p:sp>
        <p:nvSpPr>
          <p:cNvPr id="55" name="Oval 54">
            <a:extLst>
              <a:ext uri="{FF2B5EF4-FFF2-40B4-BE49-F238E27FC236}">
                <a16:creationId xmlns:a16="http://schemas.microsoft.com/office/drawing/2014/main" id="{4DC97A78-1F31-4FFA-B146-47E0D0B78271}"/>
              </a:ext>
            </a:extLst>
          </p:cNvPr>
          <p:cNvSpPr/>
          <p:nvPr/>
        </p:nvSpPr>
        <p:spPr>
          <a:xfrm>
            <a:off x="9131461" y="1387568"/>
            <a:ext cx="73152" cy="73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nector: Elbow 55">
            <a:extLst>
              <a:ext uri="{FF2B5EF4-FFF2-40B4-BE49-F238E27FC236}">
                <a16:creationId xmlns:a16="http://schemas.microsoft.com/office/drawing/2014/main" id="{786EE050-235C-4F21-B011-DEF9AAA2BEF7}"/>
              </a:ext>
            </a:extLst>
          </p:cNvPr>
          <p:cNvCxnSpPr>
            <a:cxnSpLocks/>
            <a:stCxn id="55" idx="4"/>
            <a:endCxn id="39" idx="0"/>
          </p:cNvCxnSpPr>
          <p:nvPr/>
        </p:nvCxnSpPr>
        <p:spPr>
          <a:xfrm rot="5400000">
            <a:off x="8241550" y="897919"/>
            <a:ext cx="363686" cy="1489288"/>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4F412BAA-B4AA-4E80-9DA8-2DFDB2726FE2}"/>
              </a:ext>
            </a:extLst>
          </p:cNvPr>
          <p:cNvCxnSpPr>
            <a:cxnSpLocks/>
            <a:stCxn id="55" idx="4"/>
            <a:endCxn id="28" idx="0"/>
          </p:cNvCxnSpPr>
          <p:nvPr/>
        </p:nvCxnSpPr>
        <p:spPr>
          <a:xfrm rot="16200000" flipH="1">
            <a:off x="9776319" y="852438"/>
            <a:ext cx="363686" cy="1580250"/>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C434143B-F2A6-4C80-807D-D0D55A27CACA}"/>
              </a:ext>
            </a:extLst>
          </p:cNvPr>
          <p:cNvSpPr/>
          <p:nvPr/>
        </p:nvSpPr>
        <p:spPr>
          <a:xfrm>
            <a:off x="158930" y="5284508"/>
            <a:ext cx="2514600" cy="372180"/>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SWPPPs</a:t>
            </a:r>
          </a:p>
        </p:txBody>
      </p:sp>
      <p:sp>
        <p:nvSpPr>
          <p:cNvPr id="61" name="Rectangle: Rounded Corners 60">
            <a:extLst>
              <a:ext uri="{FF2B5EF4-FFF2-40B4-BE49-F238E27FC236}">
                <a16:creationId xmlns:a16="http://schemas.microsoft.com/office/drawing/2014/main" id="{97DD69B4-173B-4DD8-A418-18CA7DEEFD3B}"/>
              </a:ext>
            </a:extLst>
          </p:cNvPr>
          <p:cNvSpPr/>
          <p:nvPr/>
        </p:nvSpPr>
        <p:spPr>
          <a:xfrm>
            <a:off x="3243765" y="4982340"/>
            <a:ext cx="2514600" cy="685800"/>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Weekly Sampling &amp; Monthly Reporting</a:t>
            </a:r>
          </a:p>
        </p:txBody>
      </p:sp>
      <p:pic>
        <p:nvPicPr>
          <p:cNvPr id="49" name="Picture 48">
            <a:extLst>
              <a:ext uri="{FF2B5EF4-FFF2-40B4-BE49-F238E27FC236}">
                <a16:creationId xmlns:a16="http://schemas.microsoft.com/office/drawing/2014/main" id="{BDBC9F68-2D21-4E27-93EA-5FD582E3D6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9795" y="314233"/>
            <a:ext cx="1153478" cy="1153478"/>
          </a:xfrm>
          <a:prstGeom prst="ellipse">
            <a:avLst/>
          </a:prstGeom>
        </p:spPr>
      </p:pic>
      <p:pic>
        <p:nvPicPr>
          <p:cNvPr id="51" name="Picture 50">
            <a:extLst>
              <a:ext uri="{FF2B5EF4-FFF2-40B4-BE49-F238E27FC236}">
                <a16:creationId xmlns:a16="http://schemas.microsoft.com/office/drawing/2014/main" id="{CCDE9EC3-9065-4922-BD2F-C313E6D6E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141" y="319165"/>
            <a:ext cx="1153478" cy="1177508"/>
          </a:xfrm>
          <a:prstGeom prst="ellipse">
            <a:avLst/>
          </a:prstGeom>
        </p:spPr>
      </p:pic>
      <p:sp>
        <p:nvSpPr>
          <p:cNvPr id="52" name="Rectangle: Rounded Corners 51">
            <a:extLst>
              <a:ext uri="{FF2B5EF4-FFF2-40B4-BE49-F238E27FC236}">
                <a16:creationId xmlns:a16="http://schemas.microsoft.com/office/drawing/2014/main" id="{F73FF5C9-428E-4FEB-90BB-3DD3049D1005}"/>
              </a:ext>
            </a:extLst>
          </p:cNvPr>
          <p:cNvSpPr/>
          <p:nvPr/>
        </p:nvSpPr>
        <p:spPr>
          <a:xfrm>
            <a:off x="158930" y="5835720"/>
            <a:ext cx="2514600" cy="356616"/>
          </a:xfrm>
          <a:prstGeom prst="roundRect">
            <a:avLst/>
          </a:prstGeom>
          <a:solidFill>
            <a:schemeClr val="accent3"/>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Cessation</a:t>
            </a:r>
          </a:p>
        </p:txBody>
      </p:sp>
      <p:sp>
        <p:nvSpPr>
          <p:cNvPr id="58" name="Rectangle: Rounded Corners 57">
            <a:extLst>
              <a:ext uri="{FF2B5EF4-FFF2-40B4-BE49-F238E27FC236}">
                <a16:creationId xmlns:a16="http://schemas.microsoft.com/office/drawing/2014/main" id="{7E1999BA-6191-4B51-955A-0203EDB004EE}"/>
              </a:ext>
            </a:extLst>
          </p:cNvPr>
          <p:cNvSpPr/>
          <p:nvPr/>
        </p:nvSpPr>
        <p:spPr>
          <a:xfrm>
            <a:off x="3243765" y="5812303"/>
            <a:ext cx="2514600" cy="356616"/>
          </a:xfrm>
          <a:prstGeom prst="roundRect">
            <a:avLst/>
          </a:prstGeom>
          <a:solidFill>
            <a:schemeClr val="bg2">
              <a:lumMod val="50000"/>
            </a:schemeClr>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Cessation</a:t>
            </a:r>
          </a:p>
        </p:txBody>
      </p:sp>
      <p:sp>
        <p:nvSpPr>
          <p:cNvPr id="59" name="Rectangle: Rounded Corners 58">
            <a:extLst>
              <a:ext uri="{FF2B5EF4-FFF2-40B4-BE49-F238E27FC236}">
                <a16:creationId xmlns:a16="http://schemas.microsoft.com/office/drawing/2014/main" id="{203DD1BC-8DD6-40B4-9722-9ACE2F15E97A}"/>
              </a:ext>
            </a:extLst>
          </p:cNvPr>
          <p:cNvSpPr/>
          <p:nvPr/>
        </p:nvSpPr>
        <p:spPr>
          <a:xfrm>
            <a:off x="6433636" y="4728364"/>
            <a:ext cx="2514600" cy="358353"/>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ESCP Coordinator</a:t>
            </a:r>
          </a:p>
        </p:txBody>
      </p:sp>
      <p:sp>
        <p:nvSpPr>
          <p:cNvPr id="62" name="Rectangle: Rounded Corners 61">
            <a:extLst>
              <a:ext uri="{FF2B5EF4-FFF2-40B4-BE49-F238E27FC236}">
                <a16:creationId xmlns:a16="http://schemas.microsoft.com/office/drawing/2014/main" id="{2969AA0A-EC51-44B5-9724-1189564F0905}"/>
              </a:ext>
            </a:extLst>
          </p:cNvPr>
          <p:cNvSpPr/>
          <p:nvPr/>
        </p:nvSpPr>
        <p:spPr>
          <a:xfrm>
            <a:off x="164334" y="4024442"/>
            <a:ext cx="2514600" cy="545387"/>
          </a:xfrm>
          <a:prstGeom prst="roundRect">
            <a:avLst/>
          </a:prstGeom>
          <a:solidFill>
            <a:schemeClr val="accent6"/>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Approvals to Discharge to MS4 Owner</a:t>
            </a:r>
          </a:p>
        </p:txBody>
      </p:sp>
      <p:sp>
        <p:nvSpPr>
          <p:cNvPr id="63" name="Rectangle: Rounded Corners 62">
            <a:extLst>
              <a:ext uri="{FF2B5EF4-FFF2-40B4-BE49-F238E27FC236}">
                <a16:creationId xmlns:a16="http://schemas.microsoft.com/office/drawing/2014/main" id="{07EEEE78-F28D-46EC-9DF1-7786D241E597}"/>
              </a:ext>
            </a:extLst>
          </p:cNvPr>
          <p:cNvSpPr/>
          <p:nvPr/>
        </p:nvSpPr>
        <p:spPr>
          <a:xfrm>
            <a:off x="9521745" y="4547840"/>
            <a:ext cx="2514600" cy="685800"/>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 Inquisiq/</a:t>
            </a:r>
            <a:r>
              <a:rPr lang="en-US" dirty="0" err="1"/>
              <a:t>Ecatts</a:t>
            </a:r>
            <a:r>
              <a:rPr lang="en-US" dirty="0"/>
              <a:t> &amp; Annual Blaisdell </a:t>
            </a:r>
          </a:p>
        </p:txBody>
      </p:sp>
    </p:spTree>
    <p:extLst>
      <p:ext uri="{BB962C8B-B14F-4D97-AF65-F5344CB8AC3E}">
        <p14:creationId xmlns:p14="http://schemas.microsoft.com/office/powerpoint/2010/main" val="39335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0-#ppt_w/2"/>
                                          </p:val>
                                        </p:tav>
                                        <p:tav tm="100000">
                                          <p:val>
                                            <p:strVal val="#ppt_x"/>
                                          </p:val>
                                        </p:tav>
                                      </p:tavLst>
                                    </p:anim>
                                    <p:anim calcmode="lin" valueType="num">
                                      <p:cBhvr additive="base">
                                        <p:cTn id="1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0-#ppt_w/2"/>
                                          </p:val>
                                        </p:tav>
                                        <p:tav tm="100000">
                                          <p:val>
                                            <p:strVal val="#ppt_x"/>
                                          </p:val>
                                        </p:tav>
                                      </p:tavLst>
                                    </p:anim>
                                    <p:anim calcmode="lin" valueType="num">
                                      <p:cBhvr additive="base">
                                        <p:cTn id="20"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0-#ppt_w/2"/>
                                          </p:val>
                                        </p:tav>
                                        <p:tav tm="100000">
                                          <p:val>
                                            <p:strVal val="#ppt_x"/>
                                          </p:val>
                                        </p:tav>
                                      </p:tavLst>
                                    </p:anim>
                                    <p:anim calcmode="lin" valueType="num">
                                      <p:cBhvr additive="base">
                                        <p:cTn id="26"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0-#ppt_w/2"/>
                                          </p:val>
                                        </p:tav>
                                        <p:tav tm="100000">
                                          <p:val>
                                            <p:strVal val="#ppt_x"/>
                                          </p:val>
                                        </p:tav>
                                      </p:tavLst>
                                    </p:anim>
                                    <p:anim calcmode="lin" valueType="num">
                                      <p:cBhvr additive="base">
                                        <p:cTn id="32"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fill="hold"/>
                                        <p:tgtEl>
                                          <p:spTgt spid="52"/>
                                        </p:tgtEl>
                                        <p:attrNameLst>
                                          <p:attrName>ppt_x</p:attrName>
                                        </p:attrNameLst>
                                      </p:cBhvr>
                                      <p:tavLst>
                                        <p:tav tm="0">
                                          <p:val>
                                            <p:strVal val="0-#ppt_w/2"/>
                                          </p:val>
                                        </p:tav>
                                        <p:tav tm="100000">
                                          <p:val>
                                            <p:strVal val="#ppt_x"/>
                                          </p:val>
                                        </p:tav>
                                      </p:tavLst>
                                    </p:anim>
                                    <p:anim calcmode="lin" valueType="num">
                                      <p:cBhvr additive="base">
                                        <p:cTn id="3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ppt_x"/>
                                          </p:val>
                                        </p:tav>
                                        <p:tav tm="100000">
                                          <p:val>
                                            <p:strVal val="#ppt_x"/>
                                          </p:val>
                                        </p:tav>
                                      </p:tavLst>
                                    </p:anim>
                                    <p:anim calcmode="lin" valueType="num">
                                      <p:cBhvr additive="base">
                                        <p:cTn id="5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 calcmode="lin" valueType="num">
                                      <p:cBhvr additive="base">
                                        <p:cTn id="61" dur="500" fill="hold"/>
                                        <p:tgtEl>
                                          <p:spTgt spid="61"/>
                                        </p:tgtEl>
                                        <p:attrNameLst>
                                          <p:attrName>ppt_x</p:attrName>
                                        </p:attrNameLst>
                                      </p:cBhvr>
                                      <p:tavLst>
                                        <p:tav tm="0">
                                          <p:val>
                                            <p:strVal val="#ppt_x"/>
                                          </p:val>
                                        </p:tav>
                                        <p:tav tm="100000">
                                          <p:val>
                                            <p:strVal val="#ppt_x"/>
                                          </p:val>
                                        </p:tav>
                                      </p:tavLst>
                                    </p:anim>
                                    <p:anim calcmode="lin" valueType="num">
                                      <p:cBhvr additive="base">
                                        <p:cTn id="6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0-#ppt_w/2"/>
                                          </p:val>
                                        </p:tav>
                                        <p:tav tm="100000">
                                          <p:val>
                                            <p:strVal val="#ppt_x"/>
                                          </p:val>
                                        </p:tav>
                                      </p:tavLst>
                                    </p:anim>
                                    <p:anim calcmode="lin" valueType="num">
                                      <p:cBhvr additive="base">
                                        <p:cTn id="6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fill="hold"/>
                                        <p:tgtEl>
                                          <p:spTgt spid="40"/>
                                        </p:tgtEl>
                                        <p:attrNameLst>
                                          <p:attrName>ppt_x</p:attrName>
                                        </p:attrNameLst>
                                      </p:cBhvr>
                                      <p:tavLst>
                                        <p:tav tm="0">
                                          <p:val>
                                            <p:strVal val="#ppt_x"/>
                                          </p:val>
                                        </p:tav>
                                        <p:tav tm="100000">
                                          <p:val>
                                            <p:strVal val="#ppt_x"/>
                                          </p:val>
                                        </p:tav>
                                      </p:tavLst>
                                    </p:anim>
                                    <p:anim calcmode="lin" valueType="num">
                                      <p:cBhvr additive="base">
                                        <p:cTn id="7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anim calcmode="lin" valueType="num">
                                      <p:cBhvr additive="base">
                                        <p:cTn id="85" dur="500" fill="hold"/>
                                        <p:tgtEl>
                                          <p:spTgt spid="44"/>
                                        </p:tgtEl>
                                        <p:attrNameLst>
                                          <p:attrName>ppt_x</p:attrName>
                                        </p:attrNameLst>
                                      </p:cBhvr>
                                      <p:tavLst>
                                        <p:tav tm="0">
                                          <p:val>
                                            <p:strVal val="#ppt_x"/>
                                          </p:val>
                                        </p:tav>
                                        <p:tav tm="100000">
                                          <p:val>
                                            <p:strVal val="#ppt_x"/>
                                          </p:val>
                                        </p:tav>
                                      </p:tavLst>
                                    </p:anim>
                                    <p:anim calcmode="lin" valueType="num">
                                      <p:cBhvr additive="base">
                                        <p:cTn id="8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anim calcmode="lin" valueType="num">
                                      <p:cBhvr additive="base">
                                        <p:cTn id="91" dur="500" fill="hold"/>
                                        <p:tgtEl>
                                          <p:spTgt spid="59"/>
                                        </p:tgtEl>
                                        <p:attrNameLst>
                                          <p:attrName>ppt_x</p:attrName>
                                        </p:attrNameLst>
                                      </p:cBhvr>
                                      <p:tavLst>
                                        <p:tav tm="0">
                                          <p:val>
                                            <p:strVal val="#ppt_x"/>
                                          </p:val>
                                        </p:tav>
                                        <p:tav tm="100000">
                                          <p:val>
                                            <p:strVal val="#ppt_x"/>
                                          </p:val>
                                        </p:tav>
                                      </p:tavLst>
                                    </p:anim>
                                    <p:anim calcmode="lin" valueType="num">
                                      <p:cBhvr additive="base">
                                        <p:cTn id="9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fill="hold"/>
                                        <p:tgtEl>
                                          <p:spTgt spid="45"/>
                                        </p:tgtEl>
                                        <p:attrNameLst>
                                          <p:attrName>ppt_x</p:attrName>
                                        </p:attrNameLst>
                                      </p:cBhvr>
                                      <p:tavLst>
                                        <p:tav tm="0">
                                          <p:val>
                                            <p:strVal val="1+#ppt_w/2"/>
                                          </p:val>
                                        </p:tav>
                                        <p:tav tm="100000">
                                          <p:val>
                                            <p:strVal val="#ppt_x"/>
                                          </p:val>
                                        </p:tav>
                                      </p:tavLst>
                                    </p:anim>
                                    <p:anim calcmode="lin" valueType="num">
                                      <p:cBhvr additive="base">
                                        <p:cTn id="9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500" fill="hold"/>
                                        <p:tgtEl>
                                          <p:spTgt spid="46"/>
                                        </p:tgtEl>
                                        <p:attrNameLst>
                                          <p:attrName>ppt_x</p:attrName>
                                        </p:attrNameLst>
                                      </p:cBhvr>
                                      <p:tavLst>
                                        <p:tav tm="0">
                                          <p:val>
                                            <p:strVal val="1+#ppt_w/2"/>
                                          </p:val>
                                        </p:tav>
                                        <p:tav tm="100000">
                                          <p:val>
                                            <p:strVal val="#ppt_x"/>
                                          </p:val>
                                        </p:tav>
                                      </p:tavLst>
                                    </p:anim>
                                    <p:anim calcmode="lin" valueType="num">
                                      <p:cBhvr additive="base">
                                        <p:cTn id="104"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additive="base">
                                        <p:cTn id="109" dur="500" fill="hold"/>
                                        <p:tgtEl>
                                          <p:spTgt spid="47"/>
                                        </p:tgtEl>
                                        <p:attrNameLst>
                                          <p:attrName>ppt_x</p:attrName>
                                        </p:attrNameLst>
                                      </p:cBhvr>
                                      <p:tavLst>
                                        <p:tav tm="0">
                                          <p:val>
                                            <p:strVal val="1+#ppt_w/2"/>
                                          </p:val>
                                        </p:tav>
                                        <p:tav tm="100000">
                                          <p:val>
                                            <p:strVal val="#ppt_x"/>
                                          </p:val>
                                        </p:tav>
                                      </p:tavLst>
                                    </p:anim>
                                    <p:anim calcmode="lin" valueType="num">
                                      <p:cBhvr additive="base">
                                        <p:cTn id="110"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grpId="0" nodeType="clickEffect">
                                  <p:stCondLst>
                                    <p:cond delay="0"/>
                                  </p:stCondLst>
                                  <p:childTnLst>
                                    <p:set>
                                      <p:cBhvr>
                                        <p:cTn id="114" dur="1" fill="hold">
                                          <p:stCondLst>
                                            <p:cond delay="0"/>
                                          </p:stCondLst>
                                        </p:cTn>
                                        <p:tgtEl>
                                          <p:spTgt spid="63"/>
                                        </p:tgtEl>
                                        <p:attrNameLst>
                                          <p:attrName>style.visibility</p:attrName>
                                        </p:attrNameLst>
                                      </p:cBhvr>
                                      <p:to>
                                        <p:strVal val="visible"/>
                                      </p:to>
                                    </p:set>
                                    <p:anim calcmode="lin" valueType="num">
                                      <p:cBhvr additive="base">
                                        <p:cTn id="115" dur="500" fill="hold"/>
                                        <p:tgtEl>
                                          <p:spTgt spid="63"/>
                                        </p:tgtEl>
                                        <p:attrNameLst>
                                          <p:attrName>ppt_x</p:attrName>
                                        </p:attrNameLst>
                                      </p:cBhvr>
                                      <p:tavLst>
                                        <p:tav tm="0">
                                          <p:val>
                                            <p:strVal val="1+#ppt_w/2"/>
                                          </p:val>
                                        </p:tav>
                                        <p:tav tm="100000">
                                          <p:val>
                                            <p:strVal val="#ppt_x"/>
                                          </p:val>
                                        </p:tav>
                                      </p:tavLst>
                                    </p:anim>
                                    <p:anim calcmode="lin" valueType="num">
                                      <p:cBhvr additive="base">
                                        <p:cTn id="116"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3" grpId="0" animBg="1"/>
      <p:bldP spid="29" grpId="0" animBg="1"/>
      <p:bldP spid="36" grpId="0" animBg="1"/>
      <p:bldP spid="37" grpId="0" animBg="1"/>
      <p:bldP spid="38" grpId="0" animBg="1"/>
      <p:bldP spid="40" grpId="0" animBg="1"/>
      <p:bldP spid="41" grpId="0" animBg="1"/>
      <p:bldP spid="44" grpId="0" animBg="1"/>
      <p:bldP spid="45" grpId="0" animBg="1"/>
      <p:bldP spid="46" grpId="0" animBg="1"/>
      <p:bldP spid="47" grpId="0" animBg="1"/>
      <p:bldP spid="60" grpId="0" animBg="1"/>
      <p:bldP spid="61" grpId="0" animBg="1"/>
      <p:bldP spid="52" grpId="0" animBg="1"/>
      <p:bldP spid="58" grpId="0" animBg="1"/>
      <p:bldP spid="59" grpId="0" animBg="1"/>
      <p:bldP spid="62" grpId="0" animBg="1"/>
      <p:bldP spid="6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B64C-5CB1-4E12-9326-0B7D6DA60F19}"/>
              </a:ext>
            </a:extLst>
          </p:cNvPr>
          <p:cNvSpPr>
            <a:spLocks noGrp="1"/>
          </p:cNvSpPr>
          <p:nvPr>
            <p:ph type="title"/>
          </p:nvPr>
        </p:nvSpPr>
        <p:spPr>
          <a:xfrm>
            <a:off x="492369" y="286603"/>
            <a:ext cx="11334541" cy="1451762"/>
          </a:xfrm>
        </p:spPr>
        <p:txBody>
          <a:bodyPr/>
          <a:lstStyle/>
          <a:p>
            <a:r>
              <a:rPr lang="en-US" dirty="0"/>
              <a:t>Design Review Checklist &amp; ESCP Requirements</a:t>
            </a:r>
          </a:p>
        </p:txBody>
      </p:sp>
      <p:sp>
        <p:nvSpPr>
          <p:cNvPr id="4" name="Content Placeholder 3">
            <a:extLst>
              <a:ext uri="{FF2B5EF4-FFF2-40B4-BE49-F238E27FC236}">
                <a16:creationId xmlns:a16="http://schemas.microsoft.com/office/drawing/2014/main" id="{7C2EF6DB-9C04-4A6B-A36F-92DB3E322D65}"/>
              </a:ext>
            </a:extLst>
          </p:cNvPr>
          <p:cNvSpPr>
            <a:spLocks noGrp="1"/>
          </p:cNvSpPr>
          <p:nvPr>
            <p:ph sz="half" idx="2"/>
          </p:nvPr>
        </p:nvSpPr>
        <p:spPr>
          <a:xfrm>
            <a:off x="1219202" y="5709126"/>
            <a:ext cx="4300695" cy="618360"/>
          </a:xfrm>
        </p:spPr>
        <p:txBody>
          <a:bodyPr/>
          <a:lstStyle/>
          <a:p>
            <a:pPr indent="-182880">
              <a:buFont typeface="Arial" panose="020B0604020202020204" pitchFamily="34" charset="0"/>
              <a:buChar char="•"/>
            </a:pPr>
            <a:r>
              <a:rPr lang="en-US" sz="3000" dirty="0"/>
              <a:t>Download the checklist!</a:t>
            </a:r>
          </a:p>
          <a:p>
            <a:pPr indent="-182880">
              <a:buFont typeface="Arial" panose="020B0604020202020204" pitchFamily="34" charset="0"/>
              <a:buChar char="•"/>
            </a:pPr>
            <a:endParaRPr lang="en-US" dirty="0"/>
          </a:p>
          <a:p>
            <a:endParaRPr lang="en-US" dirty="0"/>
          </a:p>
          <a:p>
            <a:endParaRPr lang="en-US" dirty="0"/>
          </a:p>
        </p:txBody>
      </p:sp>
      <p:sp>
        <p:nvSpPr>
          <p:cNvPr id="5" name="Date Placeholder 4">
            <a:extLst>
              <a:ext uri="{FF2B5EF4-FFF2-40B4-BE49-F238E27FC236}">
                <a16:creationId xmlns:a16="http://schemas.microsoft.com/office/drawing/2014/main" id="{0480B7D2-F809-4CF6-804E-0C53389ADEE3}"/>
              </a:ext>
            </a:extLst>
          </p:cNvPr>
          <p:cNvSpPr>
            <a:spLocks noGrp="1"/>
          </p:cNvSpPr>
          <p:nvPr>
            <p:ph type="dt" sz="half" idx="10"/>
          </p:nvPr>
        </p:nvSpPr>
        <p:spPr>
          <a:xfrm>
            <a:off x="1599698" y="6459784"/>
            <a:ext cx="2472271" cy="365125"/>
          </a:xfrm>
        </p:spPr>
        <p:txBody>
          <a:bodyPr/>
          <a:lstStyle/>
          <a:p>
            <a:fld id="{93A66BA0-BF77-43AC-894A-20AD8220B887}" type="datetime1">
              <a:rPr lang="en-US" smtClean="0"/>
              <a:pPr/>
              <a:t>11/26/2018</a:t>
            </a:fld>
            <a:endParaRPr lang="en-US" dirty="0"/>
          </a:p>
        </p:txBody>
      </p:sp>
      <p:sp>
        <p:nvSpPr>
          <p:cNvPr id="7" name="Slide Number Placeholder 6">
            <a:extLst>
              <a:ext uri="{FF2B5EF4-FFF2-40B4-BE49-F238E27FC236}">
                <a16:creationId xmlns:a16="http://schemas.microsoft.com/office/drawing/2014/main" id="{4AE2B3C9-927F-4F25-AA4A-C96FC26888D1}"/>
              </a:ext>
            </a:extLst>
          </p:cNvPr>
          <p:cNvSpPr>
            <a:spLocks noGrp="1"/>
          </p:cNvSpPr>
          <p:nvPr>
            <p:ph type="sldNum" sz="quarter" idx="12"/>
          </p:nvPr>
        </p:nvSpPr>
        <p:spPr/>
        <p:txBody>
          <a:bodyPr/>
          <a:lstStyle/>
          <a:p>
            <a:fld id="{9CD8D479-8942-46E8-A226-A4E01F7A105C}" type="slidenum">
              <a:rPr lang="en-US" smtClean="0"/>
              <a:t>6</a:t>
            </a:fld>
            <a:endParaRPr lang="en-US"/>
          </a:p>
        </p:txBody>
      </p:sp>
      <p:pic>
        <p:nvPicPr>
          <p:cNvPr id="3" name="Content Placeholder 2">
            <a:extLst>
              <a:ext uri="{FF2B5EF4-FFF2-40B4-BE49-F238E27FC236}">
                <a16:creationId xmlns:a16="http://schemas.microsoft.com/office/drawing/2014/main" id="{A4DD9039-6A7E-4FF4-9C53-A9364B8DF8A3}"/>
              </a:ext>
            </a:extLst>
          </p:cNvPr>
          <p:cNvPicPr>
            <a:picLocks noGrp="1" noChangeAspect="1"/>
          </p:cNvPicPr>
          <p:nvPr>
            <p:ph sz="half" idx="1"/>
          </p:nvPr>
        </p:nvPicPr>
        <p:blipFill>
          <a:blip r:embed="rId2"/>
          <a:stretch>
            <a:fillRect/>
          </a:stretch>
        </p:blipFill>
        <p:spPr>
          <a:xfrm>
            <a:off x="1219202" y="1831740"/>
            <a:ext cx="5132571" cy="3673093"/>
          </a:xfrm>
          <a:prstGeom prst="rect">
            <a:avLst/>
          </a:prstGeom>
        </p:spPr>
      </p:pic>
      <p:pic>
        <p:nvPicPr>
          <p:cNvPr id="8" name="Picture 7">
            <a:extLst>
              <a:ext uri="{FF2B5EF4-FFF2-40B4-BE49-F238E27FC236}">
                <a16:creationId xmlns:a16="http://schemas.microsoft.com/office/drawing/2014/main" id="{18859397-9ABA-4139-AADD-CE218DBF4A01}"/>
              </a:ext>
            </a:extLst>
          </p:cNvPr>
          <p:cNvPicPr>
            <a:picLocks noChangeAspect="1"/>
          </p:cNvPicPr>
          <p:nvPr/>
        </p:nvPicPr>
        <p:blipFill>
          <a:blip r:embed="rId3"/>
          <a:stretch>
            <a:fillRect/>
          </a:stretch>
        </p:blipFill>
        <p:spPr>
          <a:xfrm>
            <a:off x="7070622" y="1831740"/>
            <a:ext cx="4141861" cy="3877386"/>
          </a:xfrm>
          <a:prstGeom prst="rect">
            <a:avLst/>
          </a:prstGeom>
        </p:spPr>
      </p:pic>
    </p:spTree>
    <p:extLst>
      <p:ext uri="{BB962C8B-B14F-4D97-AF65-F5344CB8AC3E}">
        <p14:creationId xmlns:p14="http://schemas.microsoft.com/office/powerpoint/2010/main" val="64797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92A74-AA41-4C6F-8BA6-94BE46B4C67F}"/>
              </a:ext>
            </a:extLst>
          </p:cNvPr>
          <p:cNvSpPr>
            <a:spLocks noGrp="1"/>
          </p:cNvSpPr>
          <p:nvPr>
            <p:ph type="title"/>
          </p:nvPr>
        </p:nvSpPr>
        <p:spPr/>
        <p:txBody>
          <a:bodyPr/>
          <a:lstStyle/>
          <a:p>
            <a:r>
              <a:rPr lang="en-US" dirty="0"/>
              <a:t>Activity!</a:t>
            </a:r>
          </a:p>
        </p:txBody>
      </p:sp>
      <p:pic>
        <p:nvPicPr>
          <p:cNvPr id="8" name="Content Placeholder 7">
            <a:extLst>
              <a:ext uri="{FF2B5EF4-FFF2-40B4-BE49-F238E27FC236}">
                <a16:creationId xmlns:a16="http://schemas.microsoft.com/office/drawing/2014/main" id="{3B709D9F-C676-47A4-B8A4-420942B3E645}"/>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42331" y="2173204"/>
            <a:ext cx="5967663" cy="3368842"/>
          </a:xfrm>
        </p:spPr>
      </p:pic>
      <p:sp>
        <p:nvSpPr>
          <p:cNvPr id="4" name="Date Placeholder 3">
            <a:extLst>
              <a:ext uri="{FF2B5EF4-FFF2-40B4-BE49-F238E27FC236}">
                <a16:creationId xmlns:a16="http://schemas.microsoft.com/office/drawing/2014/main" id="{36902919-6708-4165-B063-1496D29CD241}"/>
              </a:ext>
            </a:extLst>
          </p:cNvPr>
          <p:cNvSpPr>
            <a:spLocks noGrp="1"/>
          </p:cNvSpPr>
          <p:nvPr>
            <p:ph type="dt" sz="half" idx="10"/>
          </p:nvPr>
        </p:nvSpPr>
        <p:spPr/>
        <p:txBody>
          <a:bodyPr/>
          <a:lstStyle/>
          <a:p>
            <a:fld id="{6DD1B487-36FD-4CED-B07A-1A81FC6540B1}" type="datetime1">
              <a:rPr lang="en-US" smtClean="0"/>
              <a:pPr/>
              <a:t>11/26/2018</a:t>
            </a:fld>
            <a:endParaRPr lang="en-US" dirty="0"/>
          </a:p>
        </p:txBody>
      </p:sp>
      <p:sp>
        <p:nvSpPr>
          <p:cNvPr id="5" name="Footer Placeholder 4">
            <a:extLst>
              <a:ext uri="{FF2B5EF4-FFF2-40B4-BE49-F238E27FC236}">
                <a16:creationId xmlns:a16="http://schemas.microsoft.com/office/drawing/2014/main" id="{A82804B4-5DF8-457B-BF51-4F99EB2F6AA7}"/>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E233582B-43FA-41BA-BFED-F210002F0E78}"/>
              </a:ext>
            </a:extLst>
          </p:cNvPr>
          <p:cNvSpPr>
            <a:spLocks noGrp="1"/>
          </p:cNvSpPr>
          <p:nvPr>
            <p:ph type="sldNum" sz="quarter" idx="12"/>
          </p:nvPr>
        </p:nvSpPr>
        <p:spPr/>
        <p:txBody>
          <a:bodyPr/>
          <a:lstStyle/>
          <a:p>
            <a:fld id="{9CD8D479-8942-46E8-A226-A4E01F7A105C}" type="slidenum">
              <a:rPr lang="en-US" smtClean="0"/>
              <a:t>7</a:t>
            </a:fld>
            <a:endParaRPr lang="en-US"/>
          </a:p>
        </p:txBody>
      </p:sp>
      <p:sp>
        <p:nvSpPr>
          <p:cNvPr id="9" name="TextBox 8">
            <a:extLst>
              <a:ext uri="{FF2B5EF4-FFF2-40B4-BE49-F238E27FC236}">
                <a16:creationId xmlns:a16="http://schemas.microsoft.com/office/drawing/2014/main" id="{815D447B-00F7-4D24-9A97-6B58FABB2A7D}"/>
              </a:ext>
            </a:extLst>
          </p:cNvPr>
          <p:cNvSpPr txBox="1"/>
          <p:nvPr/>
        </p:nvSpPr>
        <p:spPr>
          <a:xfrm>
            <a:off x="3142331" y="5542046"/>
            <a:ext cx="5967663" cy="230832"/>
          </a:xfrm>
          <a:prstGeom prst="rect">
            <a:avLst/>
          </a:prstGeom>
          <a:noFill/>
        </p:spPr>
        <p:txBody>
          <a:bodyPr wrap="square" rtlCol="0">
            <a:spAutoFit/>
          </a:bodyPr>
          <a:lstStyle/>
          <a:p>
            <a:r>
              <a:rPr lang="en-US" sz="900">
                <a:hlinkClick r:id="rId3" tooltip="http://learning-otb.com/index.php/tools-concept1/743-e-games"/>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138312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6024E8-CE68-4B96-998C-FFB06D351415}"/>
              </a:ext>
            </a:extLst>
          </p:cNvPr>
          <p:cNvPicPr>
            <a:picLocks noChangeAspect="1"/>
          </p:cNvPicPr>
          <p:nvPr/>
        </p:nvPicPr>
        <p:blipFill>
          <a:blip r:embed="rId3"/>
          <a:stretch>
            <a:fillRect/>
          </a:stretch>
        </p:blipFill>
        <p:spPr>
          <a:xfrm>
            <a:off x="5441079" y="1115366"/>
            <a:ext cx="6646198" cy="5142803"/>
          </a:xfrm>
          <a:prstGeom prst="rect">
            <a:avLst/>
          </a:prstGeom>
          <a:ln w="28575">
            <a:solidFill>
              <a:schemeClr val="accent4">
                <a:lumMod val="75000"/>
              </a:schemeClr>
            </a:solidFill>
          </a:ln>
        </p:spPr>
      </p:pic>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8</a:t>
            </a:fld>
            <a:endParaRPr lang="en-US"/>
          </a:p>
        </p:txBody>
      </p:sp>
      <p:pic>
        <p:nvPicPr>
          <p:cNvPr id="3" name="Picture 2">
            <a:extLst>
              <a:ext uri="{FF2B5EF4-FFF2-40B4-BE49-F238E27FC236}">
                <a16:creationId xmlns:a16="http://schemas.microsoft.com/office/drawing/2014/main" id="{B8C299B4-E9CD-4D72-A581-7A0F08E1E755}"/>
              </a:ext>
            </a:extLst>
          </p:cNvPr>
          <p:cNvPicPr>
            <a:picLocks noChangeAspect="1"/>
          </p:cNvPicPr>
          <p:nvPr/>
        </p:nvPicPr>
        <p:blipFill>
          <a:blip r:embed="rId4"/>
          <a:stretch>
            <a:fillRect/>
          </a:stretch>
        </p:blipFill>
        <p:spPr>
          <a:xfrm rot="10800000">
            <a:off x="104723" y="671874"/>
            <a:ext cx="5668796" cy="4834845"/>
          </a:xfrm>
          <a:prstGeom prst="rect">
            <a:avLst/>
          </a:prstGeom>
          <a:ln w="28575">
            <a:solidFill>
              <a:schemeClr val="accent4">
                <a:lumMod val="75000"/>
              </a:schemeClr>
            </a:solidFill>
          </a:ln>
        </p:spPr>
      </p:pic>
      <p:sp>
        <p:nvSpPr>
          <p:cNvPr id="7" name="TextBox 6">
            <a:extLst>
              <a:ext uri="{FF2B5EF4-FFF2-40B4-BE49-F238E27FC236}">
                <a16:creationId xmlns:a16="http://schemas.microsoft.com/office/drawing/2014/main" id="{93F56441-C63D-41AD-A075-F2CDD0CB7A03}"/>
              </a:ext>
            </a:extLst>
          </p:cNvPr>
          <p:cNvSpPr txBox="1"/>
          <p:nvPr/>
        </p:nvSpPr>
        <p:spPr>
          <a:xfrm>
            <a:off x="106187" y="97740"/>
            <a:ext cx="7712447" cy="461665"/>
          </a:xfrm>
          <a:prstGeom prst="rect">
            <a:avLst/>
          </a:prstGeom>
          <a:solidFill>
            <a:schemeClr val="accent2"/>
          </a:solidFill>
        </p:spPr>
        <p:txBody>
          <a:bodyPr wrap="square" rtlCol="0">
            <a:spAutoFit/>
          </a:bodyPr>
          <a:lstStyle/>
          <a:p>
            <a:r>
              <a:rPr lang="en-US" sz="2400" dirty="0"/>
              <a:t>Subdivision of 1+ acre lots on the windward side of Oahu</a:t>
            </a:r>
          </a:p>
        </p:txBody>
      </p:sp>
      <p:sp>
        <p:nvSpPr>
          <p:cNvPr id="8" name="Rectangle 7">
            <a:extLst>
              <a:ext uri="{FF2B5EF4-FFF2-40B4-BE49-F238E27FC236}">
                <a16:creationId xmlns:a16="http://schemas.microsoft.com/office/drawing/2014/main" id="{BD3AF36A-07DB-4493-868D-FCD9606C8692}"/>
              </a:ext>
            </a:extLst>
          </p:cNvPr>
          <p:cNvSpPr/>
          <p:nvPr/>
        </p:nvSpPr>
        <p:spPr>
          <a:xfrm>
            <a:off x="5803998" y="1215962"/>
            <a:ext cx="1419762" cy="1326383"/>
          </a:xfrm>
          <a:prstGeom prst="rect">
            <a:avLst/>
          </a:prstGeom>
          <a:pattFill prst="pct30">
            <a:fgClr>
              <a:schemeClr val="accent2">
                <a:lumMod val="75000"/>
              </a:schemeClr>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960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885CA9-77F8-4186-B768-183AF6A12625}"/>
              </a:ext>
            </a:extLst>
          </p:cNvPr>
          <p:cNvSpPr>
            <a:spLocks noGrp="1"/>
          </p:cNvSpPr>
          <p:nvPr>
            <p:ph type="dt" sz="half" idx="10"/>
          </p:nvPr>
        </p:nvSpPr>
        <p:spPr/>
        <p:txBody>
          <a:bodyPr/>
          <a:lstStyle/>
          <a:p>
            <a:fld id="{C81B9673-AC7F-4F1F-84E4-F0E5EAAE106D}" type="datetime1">
              <a:rPr lang="en-US" smtClean="0"/>
              <a:pPr/>
              <a:t>11/26/2018</a:t>
            </a:fld>
            <a:endParaRPr lang="en-US" dirty="0"/>
          </a:p>
        </p:txBody>
      </p:sp>
      <p:sp>
        <p:nvSpPr>
          <p:cNvPr id="4" name="Slide Number Placeholder 3">
            <a:extLst>
              <a:ext uri="{FF2B5EF4-FFF2-40B4-BE49-F238E27FC236}">
                <a16:creationId xmlns:a16="http://schemas.microsoft.com/office/drawing/2014/main" id="{E2DC3336-2F46-4600-921F-43D4FD8A5CA7}"/>
              </a:ext>
            </a:extLst>
          </p:cNvPr>
          <p:cNvSpPr>
            <a:spLocks noGrp="1"/>
          </p:cNvSpPr>
          <p:nvPr>
            <p:ph type="sldNum" sz="quarter" idx="12"/>
          </p:nvPr>
        </p:nvSpPr>
        <p:spPr/>
        <p:txBody>
          <a:bodyPr/>
          <a:lstStyle/>
          <a:p>
            <a:fld id="{9CD8D479-8942-46E8-A226-A4E01F7A105C}" type="slidenum">
              <a:rPr lang="en-US" smtClean="0"/>
              <a:t>9</a:t>
            </a:fld>
            <a:endParaRPr lang="en-US"/>
          </a:p>
        </p:txBody>
      </p:sp>
      <p:pic>
        <p:nvPicPr>
          <p:cNvPr id="5" name="Picture 4">
            <a:hlinkClick r:id="rId3"/>
            <a:extLst>
              <a:ext uri="{FF2B5EF4-FFF2-40B4-BE49-F238E27FC236}">
                <a16:creationId xmlns:a16="http://schemas.microsoft.com/office/drawing/2014/main" id="{A92A4744-5A47-4DEC-BF3B-E296BE932261}"/>
              </a:ext>
            </a:extLst>
          </p:cNvPr>
          <p:cNvPicPr>
            <a:picLocks noChangeAspect="1"/>
          </p:cNvPicPr>
          <p:nvPr/>
        </p:nvPicPr>
        <p:blipFill>
          <a:blip r:embed="rId4"/>
          <a:stretch>
            <a:fillRect/>
          </a:stretch>
        </p:blipFill>
        <p:spPr>
          <a:xfrm>
            <a:off x="1242765" y="592853"/>
            <a:ext cx="9706469" cy="4825877"/>
          </a:xfrm>
          <a:prstGeom prst="rect">
            <a:avLst/>
          </a:prstGeom>
        </p:spPr>
      </p:pic>
    </p:spTree>
    <p:extLst>
      <p:ext uri="{BB962C8B-B14F-4D97-AF65-F5344CB8AC3E}">
        <p14:creationId xmlns:p14="http://schemas.microsoft.com/office/powerpoint/2010/main" val="22651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1977</TotalTime>
  <Words>1250</Words>
  <Application>Microsoft Office PowerPoint</Application>
  <PresentationFormat>Widescreen</PresentationFormat>
  <Paragraphs>222</Paragraphs>
  <Slides>26</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Corbel</vt:lpstr>
      <vt:lpstr>MV Boli</vt:lpstr>
      <vt:lpstr>Wingdings</vt:lpstr>
      <vt:lpstr>Retrospect</vt:lpstr>
      <vt:lpstr>NPDES Project Water Pollution Prevention and Compliance</vt:lpstr>
      <vt:lpstr>NPDES Team:  Here to help!</vt:lpstr>
      <vt:lpstr>PowerPoint Presentation</vt:lpstr>
      <vt:lpstr>PowerPoint Presentation</vt:lpstr>
      <vt:lpstr>PowerPoint Presentation</vt:lpstr>
      <vt:lpstr>Design Review Checklist &amp; ESCP Requirements</vt:lpstr>
      <vt:lpstr>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NPDES Project</dc:title>
  <dc:creator>Jamie Tanimoto</dc:creator>
  <cp:lastModifiedBy>Jamie Tanimoto</cp:lastModifiedBy>
  <cp:revision>142</cp:revision>
  <cp:lastPrinted>2018-11-13T04:04:26Z</cp:lastPrinted>
  <dcterms:created xsi:type="dcterms:W3CDTF">2018-11-06T20:36:46Z</dcterms:created>
  <dcterms:modified xsi:type="dcterms:W3CDTF">2018-11-26T17:31:58Z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